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75" r:id="rId11"/>
    <p:sldId id="276" r:id="rId12"/>
    <p:sldId id="267" r:id="rId13"/>
    <p:sldId id="274" r:id="rId14"/>
    <p:sldId id="277" r:id="rId15"/>
    <p:sldId id="315" r:id="rId16"/>
    <p:sldId id="282" r:id="rId17"/>
    <p:sldId id="311" r:id="rId18"/>
    <p:sldId id="312" r:id="rId19"/>
    <p:sldId id="313" r:id="rId20"/>
    <p:sldId id="314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6" r:id="rId37"/>
    <p:sldId id="307" r:id="rId38"/>
    <p:sldId id="308" r:id="rId39"/>
    <p:sldId id="309" r:id="rId40"/>
    <p:sldId id="310" r:id="rId4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5" autoAdjust="0"/>
    <p:restoredTop sz="94660"/>
  </p:normalViewPr>
  <p:slideViewPr>
    <p:cSldViewPr>
      <p:cViewPr>
        <p:scale>
          <a:sx n="100" d="100"/>
          <a:sy n="100" d="100"/>
        </p:scale>
        <p:origin x="-1944" y="-8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6A38A2-7C17-4DAF-B936-482769A9A030}" type="doc">
      <dgm:prSet loTypeId="urn:microsoft.com/office/officeart/2005/8/layout/radial4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282C5132-83E4-4899-BB6C-0827E9C3E6EC}">
      <dgm:prSet phldrT="[Текст]"/>
      <dgm:spPr/>
      <dgm:t>
        <a:bodyPr/>
        <a:lstStyle/>
        <a:p>
          <a:endParaRPr lang="ru-RU" b="1" dirty="0">
            <a:latin typeface="Calibri" panose="020F0502020204030204" pitchFamily="34" charset="0"/>
          </a:endParaRPr>
        </a:p>
      </dgm:t>
    </dgm:pt>
    <dgm:pt modelId="{12107A44-B6C1-4F54-A8DD-055DBE8ED104}" type="parTrans" cxnId="{ACD0ACC9-70E1-4618-A13C-BF920C727F2A}">
      <dgm:prSet/>
      <dgm:spPr/>
      <dgm:t>
        <a:bodyPr/>
        <a:lstStyle/>
        <a:p>
          <a:endParaRPr lang="ru-RU"/>
        </a:p>
      </dgm:t>
    </dgm:pt>
    <dgm:pt modelId="{F2C49547-801B-43C9-B46A-AAB1611F3A76}" type="sibTrans" cxnId="{ACD0ACC9-70E1-4618-A13C-BF920C727F2A}">
      <dgm:prSet/>
      <dgm:spPr/>
      <dgm:t>
        <a:bodyPr/>
        <a:lstStyle/>
        <a:p>
          <a:endParaRPr lang="ru-RU"/>
        </a:p>
      </dgm:t>
    </dgm:pt>
    <dgm:pt modelId="{0A2F7AE6-A595-4274-A564-0E36B6FCB90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Высокая пропускная способность сети</a:t>
          </a:r>
          <a:endParaRPr lang="ru-RU" b="1" dirty="0">
            <a:solidFill>
              <a:schemeClr val="tx1"/>
            </a:solidFill>
          </a:endParaRPr>
        </a:p>
      </dgm:t>
    </dgm:pt>
    <dgm:pt modelId="{3C0B115B-CEB4-43C6-A491-0C53FBE43D79}" type="parTrans" cxnId="{CB123B44-73FD-4114-9CAD-7995B45F7202}">
      <dgm:prSet/>
      <dgm:spPr/>
      <dgm:t>
        <a:bodyPr/>
        <a:lstStyle/>
        <a:p>
          <a:endParaRPr lang="ru-RU"/>
        </a:p>
      </dgm:t>
    </dgm:pt>
    <dgm:pt modelId="{00706670-12BE-47B0-A7F8-7518F1262FD5}" type="sibTrans" cxnId="{CB123B44-73FD-4114-9CAD-7995B45F7202}">
      <dgm:prSet/>
      <dgm:spPr/>
      <dgm:t>
        <a:bodyPr/>
        <a:lstStyle/>
        <a:p>
          <a:endParaRPr lang="ru-RU"/>
        </a:p>
      </dgm:t>
    </dgm:pt>
    <dgm:pt modelId="{6D3E0D87-61AC-4FDF-93D7-77B19D511A9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Более высокая скорость загрузки данных</a:t>
          </a:r>
          <a:endParaRPr lang="ru-RU" b="1" dirty="0">
            <a:solidFill>
              <a:schemeClr val="tx1"/>
            </a:solidFill>
          </a:endParaRPr>
        </a:p>
      </dgm:t>
    </dgm:pt>
    <dgm:pt modelId="{CBFB60AC-F2D7-4B37-95CB-F2971AD0631B}" type="parTrans" cxnId="{E9453EE6-4B1F-4D3D-AE70-B6CC4E5E6533}">
      <dgm:prSet/>
      <dgm:spPr/>
      <dgm:t>
        <a:bodyPr/>
        <a:lstStyle/>
        <a:p>
          <a:endParaRPr lang="ru-RU"/>
        </a:p>
      </dgm:t>
    </dgm:pt>
    <dgm:pt modelId="{0E6D7126-56B6-4488-882B-BD8F381F6C93}" type="sibTrans" cxnId="{E9453EE6-4B1F-4D3D-AE70-B6CC4E5E6533}">
      <dgm:prSet/>
      <dgm:spPr/>
      <dgm:t>
        <a:bodyPr/>
        <a:lstStyle/>
        <a:p>
          <a:endParaRPr lang="ru-RU"/>
        </a:p>
      </dgm:t>
    </dgm:pt>
    <dgm:pt modelId="{92B0ADFF-183C-44A8-89A9-EA6136CB788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Более низкое время отклика</a:t>
          </a:r>
          <a:endParaRPr lang="ru-RU" b="1" dirty="0">
            <a:solidFill>
              <a:schemeClr val="tx1"/>
            </a:solidFill>
          </a:endParaRPr>
        </a:p>
      </dgm:t>
    </dgm:pt>
    <dgm:pt modelId="{B604FD6A-A2EB-4F8E-88A8-84F23EAFB2C8}" type="parTrans" cxnId="{E5322ED0-992B-4A70-8EE6-3E8E0CE13B45}">
      <dgm:prSet/>
      <dgm:spPr/>
      <dgm:t>
        <a:bodyPr/>
        <a:lstStyle/>
        <a:p>
          <a:endParaRPr lang="ru-RU"/>
        </a:p>
      </dgm:t>
    </dgm:pt>
    <dgm:pt modelId="{7D330CA8-EB47-4D34-A242-761DEE189CC6}" type="sibTrans" cxnId="{E5322ED0-992B-4A70-8EE6-3E8E0CE13B45}">
      <dgm:prSet/>
      <dgm:spPr/>
      <dgm:t>
        <a:bodyPr/>
        <a:lstStyle/>
        <a:p>
          <a:endParaRPr lang="ru-RU"/>
        </a:p>
      </dgm:t>
    </dgm:pt>
    <dgm:pt modelId="{9558FA93-55B6-4195-B5B7-2AA37B68AC6E}" type="pres">
      <dgm:prSet presAssocID="{716A38A2-7C17-4DAF-B936-482769A9A03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01D072-5B8B-4B81-A773-8EB1B14D7431}" type="pres">
      <dgm:prSet presAssocID="{282C5132-83E4-4899-BB6C-0827E9C3E6EC}" presName="centerShape" presStyleLbl="node0" presStyleIdx="0" presStyleCnt="1"/>
      <dgm:spPr/>
      <dgm:t>
        <a:bodyPr/>
        <a:lstStyle/>
        <a:p>
          <a:endParaRPr lang="ru-RU"/>
        </a:p>
      </dgm:t>
    </dgm:pt>
    <dgm:pt modelId="{C8B8A142-67F0-4900-B112-CA85168636B0}" type="pres">
      <dgm:prSet presAssocID="{3C0B115B-CEB4-43C6-A491-0C53FBE43D79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30483526-5397-46D5-8ACF-61728088900E}" type="pres">
      <dgm:prSet presAssocID="{0A2F7AE6-A595-4274-A564-0E36B6FCB90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E46D8-1A0A-4C5E-9924-0E9FB010D37D}" type="pres">
      <dgm:prSet presAssocID="{CBFB60AC-F2D7-4B37-95CB-F2971AD0631B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85399643-B86D-4F6F-B921-F76986643043}" type="pres">
      <dgm:prSet presAssocID="{6D3E0D87-61AC-4FDF-93D7-77B19D511A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C7C1-E0F3-4344-BF03-9A0B38E3290C}" type="pres">
      <dgm:prSet presAssocID="{B604FD6A-A2EB-4F8E-88A8-84F23EAFB2C8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177594C-4BFF-4D4C-B5CE-3DDD2B5C6041}" type="pres">
      <dgm:prSet presAssocID="{92B0ADFF-183C-44A8-89A9-EA6136CB788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D0ACC9-70E1-4618-A13C-BF920C727F2A}" srcId="{716A38A2-7C17-4DAF-B936-482769A9A030}" destId="{282C5132-83E4-4899-BB6C-0827E9C3E6EC}" srcOrd="0" destOrd="0" parTransId="{12107A44-B6C1-4F54-A8DD-055DBE8ED104}" sibTransId="{F2C49547-801B-43C9-B46A-AAB1611F3A76}"/>
    <dgm:cxn modelId="{6A4E6C1E-AF79-4D68-BC9A-A281B489088E}" type="presOf" srcId="{3C0B115B-CEB4-43C6-A491-0C53FBE43D79}" destId="{C8B8A142-67F0-4900-B112-CA85168636B0}" srcOrd="0" destOrd="0" presId="urn:microsoft.com/office/officeart/2005/8/layout/radial4"/>
    <dgm:cxn modelId="{B9852939-A744-450C-9EAE-D8DE87D9B38A}" type="presOf" srcId="{0A2F7AE6-A595-4274-A564-0E36B6FCB90E}" destId="{30483526-5397-46D5-8ACF-61728088900E}" srcOrd="0" destOrd="0" presId="urn:microsoft.com/office/officeart/2005/8/layout/radial4"/>
    <dgm:cxn modelId="{E9453EE6-4B1F-4D3D-AE70-B6CC4E5E6533}" srcId="{282C5132-83E4-4899-BB6C-0827E9C3E6EC}" destId="{6D3E0D87-61AC-4FDF-93D7-77B19D511A9A}" srcOrd="1" destOrd="0" parTransId="{CBFB60AC-F2D7-4B37-95CB-F2971AD0631B}" sibTransId="{0E6D7126-56B6-4488-882B-BD8F381F6C93}"/>
    <dgm:cxn modelId="{56A03F9C-62A6-4839-AC27-41FDD48366B6}" type="presOf" srcId="{282C5132-83E4-4899-BB6C-0827E9C3E6EC}" destId="{C601D072-5B8B-4B81-A773-8EB1B14D7431}" srcOrd="0" destOrd="0" presId="urn:microsoft.com/office/officeart/2005/8/layout/radial4"/>
    <dgm:cxn modelId="{E5322ED0-992B-4A70-8EE6-3E8E0CE13B45}" srcId="{282C5132-83E4-4899-BB6C-0827E9C3E6EC}" destId="{92B0ADFF-183C-44A8-89A9-EA6136CB7881}" srcOrd="2" destOrd="0" parTransId="{B604FD6A-A2EB-4F8E-88A8-84F23EAFB2C8}" sibTransId="{7D330CA8-EB47-4D34-A242-761DEE189CC6}"/>
    <dgm:cxn modelId="{CB123B44-73FD-4114-9CAD-7995B45F7202}" srcId="{282C5132-83E4-4899-BB6C-0827E9C3E6EC}" destId="{0A2F7AE6-A595-4274-A564-0E36B6FCB90E}" srcOrd="0" destOrd="0" parTransId="{3C0B115B-CEB4-43C6-A491-0C53FBE43D79}" sibTransId="{00706670-12BE-47B0-A7F8-7518F1262FD5}"/>
    <dgm:cxn modelId="{41A6E834-B644-41C6-8E57-45A84F7DFE8E}" type="presOf" srcId="{B604FD6A-A2EB-4F8E-88A8-84F23EAFB2C8}" destId="{6E83C7C1-E0F3-4344-BF03-9A0B38E3290C}" srcOrd="0" destOrd="0" presId="urn:microsoft.com/office/officeart/2005/8/layout/radial4"/>
    <dgm:cxn modelId="{2555CA09-E1E1-4E7A-A6EA-7092F2AFFC76}" type="presOf" srcId="{92B0ADFF-183C-44A8-89A9-EA6136CB7881}" destId="{2177594C-4BFF-4D4C-B5CE-3DDD2B5C6041}" srcOrd="0" destOrd="0" presId="urn:microsoft.com/office/officeart/2005/8/layout/radial4"/>
    <dgm:cxn modelId="{207A3A32-B6A7-4854-BC8C-A11994A58FCC}" type="presOf" srcId="{6D3E0D87-61AC-4FDF-93D7-77B19D511A9A}" destId="{85399643-B86D-4F6F-B921-F76986643043}" srcOrd="0" destOrd="0" presId="urn:microsoft.com/office/officeart/2005/8/layout/radial4"/>
    <dgm:cxn modelId="{4710283F-B4BC-4827-9B37-17BBA16F984E}" type="presOf" srcId="{CBFB60AC-F2D7-4B37-95CB-F2971AD0631B}" destId="{4E1E46D8-1A0A-4C5E-9924-0E9FB010D37D}" srcOrd="0" destOrd="0" presId="urn:microsoft.com/office/officeart/2005/8/layout/radial4"/>
    <dgm:cxn modelId="{9F2D3147-F732-47DE-96A5-A118B2E73592}" type="presOf" srcId="{716A38A2-7C17-4DAF-B936-482769A9A030}" destId="{9558FA93-55B6-4195-B5B7-2AA37B68AC6E}" srcOrd="0" destOrd="0" presId="urn:microsoft.com/office/officeart/2005/8/layout/radial4"/>
    <dgm:cxn modelId="{D05E583D-5BFE-44CB-BAB9-D25A479A5148}" type="presParOf" srcId="{9558FA93-55B6-4195-B5B7-2AA37B68AC6E}" destId="{C601D072-5B8B-4B81-A773-8EB1B14D7431}" srcOrd="0" destOrd="0" presId="urn:microsoft.com/office/officeart/2005/8/layout/radial4"/>
    <dgm:cxn modelId="{299D70E8-BE87-4AA8-AD79-608395E94093}" type="presParOf" srcId="{9558FA93-55B6-4195-B5B7-2AA37B68AC6E}" destId="{C8B8A142-67F0-4900-B112-CA85168636B0}" srcOrd="1" destOrd="0" presId="urn:microsoft.com/office/officeart/2005/8/layout/radial4"/>
    <dgm:cxn modelId="{AA0FD797-A868-42B0-8F8C-2BC7661F606C}" type="presParOf" srcId="{9558FA93-55B6-4195-B5B7-2AA37B68AC6E}" destId="{30483526-5397-46D5-8ACF-61728088900E}" srcOrd="2" destOrd="0" presId="urn:microsoft.com/office/officeart/2005/8/layout/radial4"/>
    <dgm:cxn modelId="{3FCE5DC1-259D-4172-9A66-F9CF855A0FE5}" type="presParOf" srcId="{9558FA93-55B6-4195-B5B7-2AA37B68AC6E}" destId="{4E1E46D8-1A0A-4C5E-9924-0E9FB010D37D}" srcOrd="3" destOrd="0" presId="urn:microsoft.com/office/officeart/2005/8/layout/radial4"/>
    <dgm:cxn modelId="{70D8B787-5B15-4D3C-8293-2019FC8CE6EF}" type="presParOf" srcId="{9558FA93-55B6-4195-B5B7-2AA37B68AC6E}" destId="{85399643-B86D-4F6F-B921-F76986643043}" srcOrd="4" destOrd="0" presId="urn:microsoft.com/office/officeart/2005/8/layout/radial4"/>
    <dgm:cxn modelId="{C6DAA2AC-841E-4627-9F18-0D994990D2D8}" type="presParOf" srcId="{9558FA93-55B6-4195-B5B7-2AA37B68AC6E}" destId="{6E83C7C1-E0F3-4344-BF03-9A0B38E3290C}" srcOrd="5" destOrd="0" presId="urn:microsoft.com/office/officeart/2005/8/layout/radial4"/>
    <dgm:cxn modelId="{7D2AE2DB-EBB0-449D-8ADB-2A1A663F2994}" type="presParOf" srcId="{9558FA93-55B6-4195-B5B7-2AA37B68AC6E}" destId="{2177594C-4BFF-4D4C-B5CE-3DDD2B5C604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92D83F-FB0C-46A3-8596-8211FC08E9D7}" type="doc">
      <dgm:prSet loTypeId="urn:microsoft.com/office/officeart/2005/8/layout/radial2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F18AEB38-2A85-4CE7-80CA-F1731C869519}">
      <dgm:prSet phldrT="[Текст]" custT="1"/>
      <dgm:spPr/>
      <dgm:t>
        <a:bodyPr/>
        <a:lstStyle/>
        <a:p>
          <a:r>
            <a:rPr lang="ru-RU" sz="2400" b="1" dirty="0" smtClean="0"/>
            <a:t>Скорость</a:t>
          </a:r>
          <a:endParaRPr lang="ru-RU" sz="2400" b="1" dirty="0"/>
        </a:p>
      </dgm:t>
    </dgm:pt>
    <dgm:pt modelId="{FC5EC4E9-3B80-4E17-8D11-5FAA54817FD4}" type="parTrans" cxnId="{3A43F92C-3CA1-4678-9B08-37D4DDE112A9}">
      <dgm:prSet/>
      <dgm:spPr/>
      <dgm:t>
        <a:bodyPr/>
        <a:lstStyle/>
        <a:p>
          <a:endParaRPr lang="ru-RU"/>
        </a:p>
      </dgm:t>
    </dgm:pt>
    <dgm:pt modelId="{D86DF108-491E-4A17-AE13-BB27D14F2138}" type="sibTrans" cxnId="{3A43F92C-3CA1-4678-9B08-37D4DDE112A9}">
      <dgm:prSet/>
      <dgm:spPr/>
      <dgm:t>
        <a:bodyPr/>
        <a:lstStyle/>
        <a:p>
          <a:endParaRPr lang="ru-RU"/>
        </a:p>
      </dgm:t>
    </dgm:pt>
    <dgm:pt modelId="{463DDAA1-CF89-4A13-808E-9F00C2EB4F73}">
      <dgm:prSet phldrT="[Текст]" custT="1"/>
      <dgm:spPr/>
      <dgm:t>
        <a:bodyPr/>
        <a:lstStyle/>
        <a:p>
          <a:endParaRPr lang="ru-RU" sz="2800" b="1" dirty="0"/>
        </a:p>
      </dgm:t>
    </dgm:pt>
    <dgm:pt modelId="{F2B2F74B-26D7-4B56-9CA4-062C5A9A2AC3}" type="parTrans" cxnId="{430E412C-5B42-4081-B1FC-B6E702D11329}">
      <dgm:prSet/>
      <dgm:spPr/>
      <dgm:t>
        <a:bodyPr/>
        <a:lstStyle/>
        <a:p>
          <a:endParaRPr lang="ru-RU"/>
        </a:p>
      </dgm:t>
    </dgm:pt>
    <dgm:pt modelId="{73318169-976E-463A-A329-C682645FA832}" type="sibTrans" cxnId="{430E412C-5B42-4081-B1FC-B6E702D11329}">
      <dgm:prSet/>
      <dgm:spPr/>
      <dgm:t>
        <a:bodyPr/>
        <a:lstStyle/>
        <a:p>
          <a:endParaRPr lang="ru-RU"/>
        </a:p>
      </dgm:t>
    </dgm:pt>
    <dgm:pt modelId="{CFD390BE-D0D2-4CCE-8731-11E549592263}">
      <dgm:prSet phldrT="[Текст]" custT="1"/>
      <dgm:spPr/>
      <dgm:t>
        <a:bodyPr/>
        <a:lstStyle/>
        <a:p>
          <a:r>
            <a:rPr lang="ru-RU" sz="2400" b="1" dirty="0" smtClean="0"/>
            <a:t>Подключение</a:t>
          </a:r>
          <a:endParaRPr lang="ru-RU" sz="2400" b="1" dirty="0"/>
        </a:p>
      </dgm:t>
    </dgm:pt>
    <dgm:pt modelId="{E597C6A7-1654-49CF-BC79-FEDB9214187C}" type="sibTrans" cxnId="{F05E398D-775B-4340-B2E3-E118074EC8A6}">
      <dgm:prSet/>
      <dgm:spPr/>
      <dgm:t>
        <a:bodyPr/>
        <a:lstStyle/>
        <a:p>
          <a:endParaRPr lang="ru-RU"/>
        </a:p>
      </dgm:t>
    </dgm:pt>
    <dgm:pt modelId="{0C510B3C-72BC-4C40-89B8-28E5BE61C529}" type="parTrans" cxnId="{F05E398D-775B-4340-B2E3-E118074EC8A6}">
      <dgm:prSet/>
      <dgm:spPr/>
      <dgm:t>
        <a:bodyPr/>
        <a:lstStyle/>
        <a:p>
          <a:endParaRPr lang="ru-RU"/>
        </a:p>
      </dgm:t>
    </dgm:pt>
    <dgm:pt modelId="{EBA0A37A-7175-4CDE-A02E-1ABBD221A386}" type="pres">
      <dgm:prSet presAssocID="{0A92D83F-FB0C-46A3-8596-8211FC08E9D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912F7B-B405-4C0C-9189-A9FE6C1FBA09}" type="pres">
      <dgm:prSet presAssocID="{0A92D83F-FB0C-46A3-8596-8211FC08E9D7}" presName="cycle" presStyleCnt="0"/>
      <dgm:spPr/>
    </dgm:pt>
    <dgm:pt modelId="{A2BD00E8-787E-4F5D-A375-DCBF796ECA7E}" type="pres">
      <dgm:prSet presAssocID="{0A92D83F-FB0C-46A3-8596-8211FC08E9D7}" presName="centerShape" presStyleCnt="0"/>
      <dgm:spPr/>
    </dgm:pt>
    <dgm:pt modelId="{5DB26A9C-5994-4A46-9633-D4CA8C812662}" type="pres">
      <dgm:prSet presAssocID="{0A92D83F-FB0C-46A3-8596-8211FC08E9D7}" presName="connSite" presStyleLbl="node1" presStyleIdx="0" presStyleCnt="3"/>
      <dgm:spPr/>
    </dgm:pt>
    <dgm:pt modelId="{16261DC9-E1F4-433B-9F68-33AFFD253E7E}" type="pres">
      <dgm:prSet presAssocID="{0A92D83F-FB0C-46A3-8596-8211FC08E9D7}" presName="visibl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1268334-5702-4DA4-990D-F1F44FD5FFF2}" type="pres">
      <dgm:prSet presAssocID="{FC5EC4E9-3B80-4E17-8D11-5FAA54817FD4}" presName="Name25" presStyleLbl="parChTrans1D1" presStyleIdx="0" presStyleCnt="2"/>
      <dgm:spPr/>
      <dgm:t>
        <a:bodyPr/>
        <a:lstStyle/>
        <a:p>
          <a:endParaRPr lang="ru-RU"/>
        </a:p>
      </dgm:t>
    </dgm:pt>
    <dgm:pt modelId="{76817B39-ED3A-4C54-A0E4-F59D6FEF97A8}" type="pres">
      <dgm:prSet presAssocID="{F18AEB38-2A85-4CE7-80CA-F1731C869519}" presName="node" presStyleCnt="0"/>
      <dgm:spPr/>
    </dgm:pt>
    <dgm:pt modelId="{54D4678E-3593-4448-8012-B68DBB535CF3}" type="pres">
      <dgm:prSet presAssocID="{F18AEB38-2A85-4CE7-80CA-F1731C869519}" presName="parentNode" presStyleLbl="node1" presStyleIdx="1" presStyleCnt="3" custScaleX="120111" custScaleY="1145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8BD19-0D6B-4EFD-A6A3-FA4E4BF82AA4}" type="pres">
      <dgm:prSet presAssocID="{F18AEB38-2A85-4CE7-80CA-F1731C869519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E1E68-2589-49B7-807F-99CC65781951}" type="pres">
      <dgm:prSet presAssocID="{0C510B3C-72BC-4C40-89B8-28E5BE61C529}" presName="Name25" presStyleLbl="parChTrans1D1" presStyleIdx="1" presStyleCnt="2"/>
      <dgm:spPr/>
      <dgm:t>
        <a:bodyPr/>
        <a:lstStyle/>
        <a:p>
          <a:endParaRPr lang="ru-RU"/>
        </a:p>
      </dgm:t>
    </dgm:pt>
    <dgm:pt modelId="{5F8B5DFE-576D-4671-B657-AC966FB72A7C}" type="pres">
      <dgm:prSet presAssocID="{CFD390BE-D0D2-4CCE-8731-11E549592263}" presName="node" presStyleCnt="0"/>
      <dgm:spPr/>
    </dgm:pt>
    <dgm:pt modelId="{07FCB832-ED07-4D6E-A501-F3BCEA3AF89C}" type="pres">
      <dgm:prSet presAssocID="{CFD390BE-D0D2-4CCE-8731-11E549592263}" presName="parentNode" presStyleLbl="node1" presStyleIdx="2" presStyleCnt="3" custScaleX="140225" custScaleY="1156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29733-3BB3-46F4-B83F-20D6B44B9C16}" type="pres">
      <dgm:prSet presAssocID="{CFD390BE-D0D2-4CCE-8731-11E549592263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C4D686-5AEA-400B-A85C-5B3BB32A6912}" type="presOf" srcId="{CFD390BE-D0D2-4CCE-8731-11E549592263}" destId="{07FCB832-ED07-4D6E-A501-F3BCEA3AF89C}" srcOrd="0" destOrd="0" presId="urn:microsoft.com/office/officeart/2005/8/layout/radial2"/>
    <dgm:cxn modelId="{21CFB946-755D-45C9-9AF2-1B43AC12E536}" type="presOf" srcId="{0A92D83F-FB0C-46A3-8596-8211FC08E9D7}" destId="{EBA0A37A-7175-4CDE-A02E-1ABBD221A386}" srcOrd="0" destOrd="0" presId="urn:microsoft.com/office/officeart/2005/8/layout/radial2"/>
    <dgm:cxn modelId="{71163EE2-B8FC-4E1F-A955-90D02435CCAE}" type="presOf" srcId="{0C510B3C-72BC-4C40-89B8-28E5BE61C529}" destId="{66DE1E68-2589-49B7-807F-99CC65781951}" srcOrd="0" destOrd="0" presId="urn:microsoft.com/office/officeart/2005/8/layout/radial2"/>
    <dgm:cxn modelId="{F55F6E91-CEEB-45AF-9FD8-B26F962BAFA8}" type="presOf" srcId="{463DDAA1-CF89-4A13-808E-9F00C2EB4F73}" destId="{E468BD19-0D6B-4EFD-A6A3-FA4E4BF82AA4}" srcOrd="0" destOrd="0" presId="urn:microsoft.com/office/officeart/2005/8/layout/radial2"/>
    <dgm:cxn modelId="{8CA27A35-1475-4791-8636-E786356B3A86}" type="presOf" srcId="{FC5EC4E9-3B80-4E17-8D11-5FAA54817FD4}" destId="{01268334-5702-4DA4-990D-F1F44FD5FFF2}" srcOrd="0" destOrd="0" presId="urn:microsoft.com/office/officeart/2005/8/layout/radial2"/>
    <dgm:cxn modelId="{F05E398D-775B-4340-B2E3-E118074EC8A6}" srcId="{0A92D83F-FB0C-46A3-8596-8211FC08E9D7}" destId="{CFD390BE-D0D2-4CCE-8731-11E549592263}" srcOrd="1" destOrd="0" parTransId="{0C510B3C-72BC-4C40-89B8-28E5BE61C529}" sibTransId="{E597C6A7-1654-49CF-BC79-FEDB9214187C}"/>
    <dgm:cxn modelId="{430E412C-5B42-4081-B1FC-B6E702D11329}" srcId="{F18AEB38-2A85-4CE7-80CA-F1731C869519}" destId="{463DDAA1-CF89-4A13-808E-9F00C2EB4F73}" srcOrd="0" destOrd="0" parTransId="{F2B2F74B-26D7-4B56-9CA4-062C5A9A2AC3}" sibTransId="{73318169-976E-463A-A329-C682645FA832}"/>
    <dgm:cxn modelId="{3A43F92C-3CA1-4678-9B08-37D4DDE112A9}" srcId="{0A92D83F-FB0C-46A3-8596-8211FC08E9D7}" destId="{F18AEB38-2A85-4CE7-80CA-F1731C869519}" srcOrd="0" destOrd="0" parTransId="{FC5EC4E9-3B80-4E17-8D11-5FAA54817FD4}" sibTransId="{D86DF108-491E-4A17-AE13-BB27D14F2138}"/>
    <dgm:cxn modelId="{813DB6CB-DE26-4B6B-8696-B548C0967C07}" type="presOf" srcId="{F18AEB38-2A85-4CE7-80CA-F1731C869519}" destId="{54D4678E-3593-4448-8012-B68DBB535CF3}" srcOrd="0" destOrd="0" presId="urn:microsoft.com/office/officeart/2005/8/layout/radial2"/>
    <dgm:cxn modelId="{CB1EE8BE-A0BD-46F2-9607-523DE0867494}" type="presParOf" srcId="{EBA0A37A-7175-4CDE-A02E-1ABBD221A386}" destId="{6F912F7B-B405-4C0C-9189-A9FE6C1FBA09}" srcOrd="0" destOrd="0" presId="urn:microsoft.com/office/officeart/2005/8/layout/radial2"/>
    <dgm:cxn modelId="{3B2E7520-E444-4170-8050-DB34ADEE47C8}" type="presParOf" srcId="{6F912F7B-B405-4C0C-9189-A9FE6C1FBA09}" destId="{A2BD00E8-787E-4F5D-A375-DCBF796ECA7E}" srcOrd="0" destOrd="0" presId="urn:microsoft.com/office/officeart/2005/8/layout/radial2"/>
    <dgm:cxn modelId="{E52DF4DE-1D64-4570-9DA1-5272563F5650}" type="presParOf" srcId="{A2BD00E8-787E-4F5D-A375-DCBF796ECA7E}" destId="{5DB26A9C-5994-4A46-9633-D4CA8C812662}" srcOrd="0" destOrd="0" presId="urn:microsoft.com/office/officeart/2005/8/layout/radial2"/>
    <dgm:cxn modelId="{18F76743-C959-4B26-BBCE-1617B75E8C53}" type="presParOf" srcId="{A2BD00E8-787E-4F5D-A375-DCBF796ECA7E}" destId="{16261DC9-E1F4-433B-9F68-33AFFD253E7E}" srcOrd="1" destOrd="0" presId="urn:microsoft.com/office/officeart/2005/8/layout/radial2"/>
    <dgm:cxn modelId="{8055EF66-D637-4C61-A792-CD20A403E900}" type="presParOf" srcId="{6F912F7B-B405-4C0C-9189-A9FE6C1FBA09}" destId="{01268334-5702-4DA4-990D-F1F44FD5FFF2}" srcOrd="1" destOrd="0" presId="urn:microsoft.com/office/officeart/2005/8/layout/radial2"/>
    <dgm:cxn modelId="{667B96CF-4368-4BC3-80A8-EB8AE0D8A0B8}" type="presParOf" srcId="{6F912F7B-B405-4C0C-9189-A9FE6C1FBA09}" destId="{76817B39-ED3A-4C54-A0E4-F59D6FEF97A8}" srcOrd="2" destOrd="0" presId="urn:microsoft.com/office/officeart/2005/8/layout/radial2"/>
    <dgm:cxn modelId="{973BD382-A342-47B6-8E94-E49F63EF8C9F}" type="presParOf" srcId="{76817B39-ED3A-4C54-A0E4-F59D6FEF97A8}" destId="{54D4678E-3593-4448-8012-B68DBB535CF3}" srcOrd="0" destOrd="0" presId="urn:microsoft.com/office/officeart/2005/8/layout/radial2"/>
    <dgm:cxn modelId="{08508667-1B97-4877-8717-B62E0B9EFA14}" type="presParOf" srcId="{76817B39-ED3A-4C54-A0E4-F59D6FEF97A8}" destId="{E468BD19-0D6B-4EFD-A6A3-FA4E4BF82AA4}" srcOrd="1" destOrd="0" presId="urn:microsoft.com/office/officeart/2005/8/layout/radial2"/>
    <dgm:cxn modelId="{25147009-07AB-486E-811E-D18103150CA0}" type="presParOf" srcId="{6F912F7B-B405-4C0C-9189-A9FE6C1FBA09}" destId="{66DE1E68-2589-49B7-807F-99CC65781951}" srcOrd="3" destOrd="0" presId="urn:microsoft.com/office/officeart/2005/8/layout/radial2"/>
    <dgm:cxn modelId="{A42C6555-40F0-46B9-A1B6-842A72BACFBE}" type="presParOf" srcId="{6F912F7B-B405-4C0C-9189-A9FE6C1FBA09}" destId="{5F8B5DFE-576D-4671-B657-AC966FB72A7C}" srcOrd="4" destOrd="0" presId="urn:microsoft.com/office/officeart/2005/8/layout/radial2"/>
    <dgm:cxn modelId="{D56D482C-AFB6-4ED1-AC5C-A96D0EAC9192}" type="presParOf" srcId="{5F8B5DFE-576D-4671-B657-AC966FB72A7C}" destId="{07FCB832-ED07-4D6E-A501-F3BCEA3AF89C}" srcOrd="0" destOrd="0" presId="urn:microsoft.com/office/officeart/2005/8/layout/radial2"/>
    <dgm:cxn modelId="{8C1D2E9B-52DC-47CB-84CE-6CF58BED8DCC}" type="presParOf" srcId="{5F8B5DFE-576D-4671-B657-AC966FB72A7C}" destId="{8BB29733-3BB3-46F4-B83F-20D6B44B9C1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9EBC40-5764-4ACE-AFD2-C733F5AABE3A}" type="doc">
      <dgm:prSet loTypeId="urn:microsoft.com/office/officeart/2005/8/layout/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7EB273A4-1871-4AFA-BA87-FAC8301D44A0}">
      <dgm:prSet phldrT="[Текст]"/>
      <dgm:spPr/>
      <dgm:t>
        <a:bodyPr/>
        <a:lstStyle/>
        <a:p>
          <a:pPr algn="ctr"/>
          <a:r>
            <a:rPr lang="en-US" b="1" dirty="0" smtClean="0"/>
            <a:t>2G/4G</a:t>
          </a:r>
          <a:endParaRPr lang="ru-RU" b="1" dirty="0"/>
        </a:p>
      </dgm:t>
    </dgm:pt>
    <dgm:pt modelId="{1A0C8560-1A87-4533-99B0-40F22D6119EA}" type="parTrans" cxnId="{EA962A43-1C72-465C-8C4D-6E0722356099}">
      <dgm:prSet/>
      <dgm:spPr/>
      <dgm:t>
        <a:bodyPr/>
        <a:lstStyle/>
        <a:p>
          <a:endParaRPr lang="ru-RU"/>
        </a:p>
      </dgm:t>
    </dgm:pt>
    <dgm:pt modelId="{6C4F208D-7686-4406-99B3-6C25524A3220}" type="sibTrans" cxnId="{EA962A43-1C72-465C-8C4D-6E0722356099}">
      <dgm:prSet/>
      <dgm:spPr/>
      <dgm:t>
        <a:bodyPr/>
        <a:lstStyle/>
        <a:p>
          <a:endParaRPr lang="ru-RU"/>
        </a:p>
      </dgm:t>
    </dgm:pt>
    <dgm:pt modelId="{37863C1B-3793-4C59-9452-2CCC16EB3228}">
      <dgm:prSet phldrT="[Текст]" custT="1"/>
      <dgm:spPr/>
      <dgm:t>
        <a:bodyPr/>
        <a:lstStyle/>
        <a:p>
          <a:pPr algn="ctr"/>
          <a:r>
            <a:rPr lang="ru-RU" sz="1250" b="1" dirty="0" smtClean="0"/>
            <a:t>Стартовая стоимость  ТП «Интернет-Модем» в офисах продаж и обслуживания </a:t>
          </a:r>
          <a:r>
            <a:rPr lang="ru-RU" sz="1400" b="1" dirty="0" smtClean="0">
              <a:solidFill>
                <a:srgbClr val="FF0000"/>
              </a:solidFill>
            </a:rPr>
            <a:t>1205 рублей!</a:t>
          </a:r>
        </a:p>
        <a:p>
          <a:pPr algn="ctr"/>
          <a:r>
            <a:rPr lang="ru-RU" sz="1250" b="1" dirty="0" smtClean="0"/>
            <a:t>В первый месяц абонент получает 70 ГБ 4</a:t>
          </a:r>
          <a:r>
            <a:rPr lang="en-US" sz="1250" b="1" dirty="0" smtClean="0"/>
            <a:t>G </a:t>
          </a:r>
          <a:r>
            <a:rPr lang="ru-RU" sz="1250" b="1" dirty="0" smtClean="0"/>
            <a:t>Интернета </a:t>
          </a:r>
          <a:r>
            <a:rPr lang="ru-RU" sz="1500" b="1" dirty="0" smtClean="0">
              <a:solidFill>
                <a:srgbClr val="FF0000"/>
              </a:solidFill>
            </a:rPr>
            <a:t>без абонентской платы</a:t>
          </a:r>
          <a:r>
            <a:rPr lang="ru-RU" sz="1250" b="1" dirty="0" smtClean="0"/>
            <a:t>!</a:t>
          </a:r>
          <a:endParaRPr lang="ru-RU" sz="1250" b="1" dirty="0"/>
        </a:p>
      </dgm:t>
    </dgm:pt>
    <dgm:pt modelId="{55C5FBDA-2B89-41C0-A2C9-800169CC17A1}" type="parTrans" cxnId="{A1E82EC7-9024-471C-B565-EFB412BF6C02}">
      <dgm:prSet/>
      <dgm:spPr/>
      <dgm:t>
        <a:bodyPr/>
        <a:lstStyle/>
        <a:p>
          <a:endParaRPr lang="ru-RU"/>
        </a:p>
      </dgm:t>
    </dgm:pt>
    <dgm:pt modelId="{434CD7E5-F6F6-425A-9562-A1EB6D58CD52}" type="sibTrans" cxnId="{A1E82EC7-9024-471C-B565-EFB412BF6C02}">
      <dgm:prSet/>
      <dgm:spPr/>
      <dgm:t>
        <a:bodyPr/>
        <a:lstStyle/>
        <a:p>
          <a:endParaRPr lang="ru-RU"/>
        </a:p>
      </dgm:t>
    </dgm:pt>
    <dgm:pt modelId="{E789A161-3582-489D-8145-A5AE780F5A49}">
      <dgm:prSet phldrT="[Текст]" custT="1"/>
      <dgm:spPr/>
      <dgm:t>
        <a:bodyPr/>
        <a:lstStyle/>
        <a:p>
          <a:pPr algn="ctr"/>
          <a:r>
            <a:rPr lang="ru-RU" sz="1400" dirty="0" smtClean="0"/>
            <a:t>Работает </a:t>
          </a:r>
          <a:r>
            <a:rPr lang="ru-RU" sz="1500" b="1" dirty="0" smtClean="0"/>
            <a:t>только в сети 4</a:t>
          </a:r>
          <a:r>
            <a:rPr lang="en-US" sz="1500" b="1" dirty="0" smtClean="0"/>
            <a:t>G (1800</a:t>
          </a:r>
          <a:r>
            <a:rPr lang="ru-RU" sz="1500" b="1" dirty="0" smtClean="0"/>
            <a:t> </a:t>
          </a:r>
          <a:r>
            <a:rPr lang="ru-RU" sz="1500" b="1" dirty="0" err="1" smtClean="0"/>
            <a:t>Мгц</a:t>
          </a:r>
          <a:r>
            <a:rPr lang="ru-RU" sz="1500" b="1" dirty="0" smtClean="0"/>
            <a:t>) мобильного оператора «Летай»</a:t>
          </a:r>
          <a:r>
            <a:rPr lang="ru-RU" sz="1400" dirty="0" smtClean="0"/>
            <a:t> с использованием </a:t>
          </a:r>
          <a:r>
            <a:rPr lang="en-US" sz="1500" b="1" dirty="0" smtClean="0"/>
            <a:t>USIM </a:t>
          </a:r>
          <a:r>
            <a:rPr lang="ru-RU" sz="1500" b="1" dirty="0" smtClean="0"/>
            <a:t>«Летай» </a:t>
          </a:r>
          <a:r>
            <a:rPr lang="ru-RU" sz="1500" dirty="0" smtClean="0"/>
            <a:t>(специальная </a:t>
          </a:r>
          <a:r>
            <a:rPr lang="en-US" sz="1500" dirty="0" smtClean="0"/>
            <a:t>sim </a:t>
          </a:r>
          <a:r>
            <a:rPr lang="ru-RU" sz="1500" dirty="0" smtClean="0"/>
            <a:t>карта для 4</a:t>
          </a:r>
          <a:r>
            <a:rPr lang="en-US" sz="1500" dirty="0" smtClean="0"/>
            <a:t>G)</a:t>
          </a:r>
          <a:endParaRPr lang="ru-RU" sz="1500" b="1" dirty="0"/>
        </a:p>
      </dgm:t>
    </dgm:pt>
    <dgm:pt modelId="{40F9B1EE-BB56-4CC3-9D56-D081B979E0BB}" type="parTrans" cxnId="{24E9C127-D35A-4432-BD1F-E5DC86B49514}">
      <dgm:prSet/>
      <dgm:spPr/>
      <dgm:t>
        <a:bodyPr/>
        <a:lstStyle/>
        <a:p>
          <a:endParaRPr lang="ru-RU"/>
        </a:p>
      </dgm:t>
    </dgm:pt>
    <dgm:pt modelId="{72503B4E-590C-408D-B121-6A0C9866301E}" type="sibTrans" cxnId="{24E9C127-D35A-4432-BD1F-E5DC86B49514}">
      <dgm:prSet/>
      <dgm:spPr/>
      <dgm:t>
        <a:bodyPr/>
        <a:lstStyle/>
        <a:p>
          <a:endParaRPr lang="ru-RU"/>
        </a:p>
      </dgm:t>
    </dgm:pt>
    <dgm:pt modelId="{907E007A-577D-442B-8C69-765E2AF9E265}" type="pres">
      <dgm:prSet presAssocID="{5A9EBC40-5764-4ACE-AFD2-C733F5AABE3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A2AE93-9564-4A93-A90A-844B521D4CE8}" type="pres">
      <dgm:prSet presAssocID="{7EB273A4-1871-4AFA-BA87-FAC8301D44A0}" presName="parentLin" presStyleCnt="0"/>
      <dgm:spPr/>
    </dgm:pt>
    <dgm:pt modelId="{D79A162B-7F17-44C6-A6B1-A000B420031F}" type="pres">
      <dgm:prSet presAssocID="{7EB273A4-1871-4AFA-BA87-FAC8301D44A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F36B8FE-88AD-44BB-A4EB-5BF17C26DF6D}" type="pres">
      <dgm:prSet presAssocID="{7EB273A4-1871-4AFA-BA87-FAC8301D44A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D83CA-504F-42E0-AB33-4F06F79B2982}" type="pres">
      <dgm:prSet presAssocID="{7EB273A4-1871-4AFA-BA87-FAC8301D44A0}" presName="negativeSpace" presStyleCnt="0"/>
      <dgm:spPr/>
    </dgm:pt>
    <dgm:pt modelId="{3BE070BC-8A92-460F-92A4-C65210953B90}" type="pres">
      <dgm:prSet presAssocID="{7EB273A4-1871-4AFA-BA87-FAC8301D44A0}" presName="childText" presStyleLbl="conFgAcc1" presStyleIdx="0" presStyleCnt="3">
        <dgm:presLayoutVars>
          <dgm:bulletEnabled val="1"/>
        </dgm:presLayoutVars>
      </dgm:prSet>
      <dgm:spPr/>
    </dgm:pt>
    <dgm:pt modelId="{3AAD3B55-DC37-4167-BBC5-6611EC8B9BB6}" type="pres">
      <dgm:prSet presAssocID="{6C4F208D-7686-4406-99B3-6C25524A3220}" presName="spaceBetweenRectangles" presStyleCnt="0"/>
      <dgm:spPr/>
    </dgm:pt>
    <dgm:pt modelId="{36DB0D64-B261-42DE-9804-DD7771813AB3}" type="pres">
      <dgm:prSet presAssocID="{37863C1B-3793-4C59-9452-2CCC16EB3228}" presName="parentLin" presStyleCnt="0"/>
      <dgm:spPr/>
    </dgm:pt>
    <dgm:pt modelId="{D21DEA91-FC45-4C58-A466-9362680C521E}" type="pres">
      <dgm:prSet presAssocID="{37863C1B-3793-4C59-9452-2CCC16EB322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B289598-5D11-45BF-9983-9855BF589A21}" type="pres">
      <dgm:prSet presAssocID="{37863C1B-3793-4C59-9452-2CCC16EB3228}" presName="parentText" presStyleLbl="node1" presStyleIdx="1" presStyleCnt="3" custScaleX="101877" custScaleY="1568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7C60E-7492-4240-91AF-782650BBC6FB}" type="pres">
      <dgm:prSet presAssocID="{37863C1B-3793-4C59-9452-2CCC16EB3228}" presName="negativeSpace" presStyleCnt="0"/>
      <dgm:spPr/>
    </dgm:pt>
    <dgm:pt modelId="{8C48ED07-6658-439B-BA74-146B4DBDFF92}" type="pres">
      <dgm:prSet presAssocID="{37863C1B-3793-4C59-9452-2CCC16EB3228}" presName="childText" presStyleLbl="conFgAcc1" presStyleIdx="1" presStyleCnt="3">
        <dgm:presLayoutVars>
          <dgm:bulletEnabled val="1"/>
        </dgm:presLayoutVars>
      </dgm:prSet>
      <dgm:spPr/>
    </dgm:pt>
    <dgm:pt modelId="{15C3279F-2D31-4969-9DD6-8BE952ED136F}" type="pres">
      <dgm:prSet presAssocID="{434CD7E5-F6F6-425A-9562-A1EB6D58CD52}" presName="spaceBetweenRectangles" presStyleCnt="0"/>
      <dgm:spPr/>
    </dgm:pt>
    <dgm:pt modelId="{06BE82A6-AB5C-46D0-93D7-9FE245E9E906}" type="pres">
      <dgm:prSet presAssocID="{E789A161-3582-489D-8145-A5AE780F5A49}" presName="parentLin" presStyleCnt="0"/>
      <dgm:spPr/>
    </dgm:pt>
    <dgm:pt modelId="{3F7B830A-3AB2-417A-9EBF-39C4FEAB4A20}" type="pres">
      <dgm:prSet presAssocID="{E789A161-3582-489D-8145-A5AE780F5A4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5E5E238-A8C2-479D-862B-907981EA0D4F}" type="pres">
      <dgm:prSet presAssocID="{E789A161-3582-489D-8145-A5AE780F5A49}" presName="parentText" presStyleLbl="node1" presStyleIdx="2" presStyleCnt="3" custScaleX="101882" custScaleY="1489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EE26E-83B5-49E4-9574-DDD4931153FD}" type="pres">
      <dgm:prSet presAssocID="{E789A161-3582-489D-8145-A5AE780F5A49}" presName="negativeSpace" presStyleCnt="0"/>
      <dgm:spPr/>
    </dgm:pt>
    <dgm:pt modelId="{000DEB65-C230-4E72-8D5C-BABAF96A0C99}" type="pres">
      <dgm:prSet presAssocID="{E789A161-3582-489D-8145-A5AE780F5A4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A962A43-1C72-465C-8C4D-6E0722356099}" srcId="{5A9EBC40-5764-4ACE-AFD2-C733F5AABE3A}" destId="{7EB273A4-1871-4AFA-BA87-FAC8301D44A0}" srcOrd="0" destOrd="0" parTransId="{1A0C8560-1A87-4533-99B0-40F22D6119EA}" sibTransId="{6C4F208D-7686-4406-99B3-6C25524A3220}"/>
    <dgm:cxn modelId="{C66F1C50-3CF6-4FC9-AD1C-397D25F9A73C}" type="presOf" srcId="{37863C1B-3793-4C59-9452-2CCC16EB3228}" destId="{4B289598-5D11-45BF-9983-9855BF589A21}" srcOrd="1" destOrd="0" presId="urn:microsoft.com/office/officeart/2005/8/layout/list1"/>
    <dgm:cxn modelId="{A1E82EC7-9024-471C-B565-EFB412BF6C02}" srcId="{5A9EBC40-5764-4ACE-AFD2-C733F5AABE3A}" destId="{37863C1B-3793-4C59-9452-2CCC16EB3228}" srcOrd="1" destOrd="0" parTransId="{55C5FBDA-2B89-41C0-A2C9-800169CC17A1}" sibTransId="{434CD7E5-F6F6-425A-9562-A1EB6D58CD52}"/>
    <dgm:cxn modelId="{13872903-DEA9-4BBD-8F56-4E2F16F5C047}" type="presOf" srcId="{7EB273A4-1871-4AFA-BA87-FAC8301D44A0}" destId="{BF36B8FE-88AD-44BB-A4EB-5BF17C26DF6D}" srcOrd="1" destOrd="0" presId="urn:microsoft.com/office/officeart/2005/8/layout/list1"/>
    <dgm:cxn modelId="{710AF9A9-B382-4703-A0C5-349DD488A14D}" type="presOf" srcId="{5A9EBC40-5764-4ACE-AFD2-C733F5AABE3A}" destId="{907E007A-577D-442B-8C69-765E2AF9E265}" srcOrd="0" destOrd="0" presId="urn:microsoft.com/office/officeart/2005/8/layout/list1"/>
    <dgm:cxn modelId="{94790018-B428-49AD-BAAE-AA40035A87E4}" type="presOf" srcId="{E789A161-3582-489D-8145-A5AE780F5A49}" destId="{A5E5E238-A8C2-479D-862B-907981EA0D4F}" srcOrd="1" destOrd="0" presId="urn:microsoft.com/office/officeart/2005/8/layout/list1"/>
    <dgm:cxn modelId="{D5EA09F8-D3AF-406E-8489-072F5C741FE4}" type="presOf" srcId="{E789A161-3582-489D-8145-A5AE780F5A49}" destId="{3F7B830A-3AB2-417A-9EBF-39C4FEAB4A20}" srcOrd="0" destOrd="0" presId="urn:microsoft.com/office/officeart/2005/8/layout/list1"/>
    <dgm:cxn modelId="{4187E3FB-1343-4ECE-B2A6-0A60F9967295}" type="presOf" srcId="{37863C1B-3793-4C59-9452-2CCC16EB3228}" destId="{D21DEA91-FC45-4C58-A466-9362680C521E}" srcOrd="0" destOrd="0" presId="urn:microsoft.com/office/officeart/2005/8/layout/list1"/>
    <dgm:cxn modelId="{09D71262-048D-4141-AC4A-D1A7A3B62F60}" type="presOf" srcId="{7EB273A4-1871-4AFA-BA87-FAC8301D44A0}" destId="{D79A162B-7F17-44C6-A6B1-A000B420031F}" srcOrd="0" destOrd="0" presId="urn:microsoft.com/office/officeart/2005/8/layout/list1"/>
    <dgm:cxn modelId="{24E9C127-D35A-4432-BD1F-E5DC86B49514}" srcId="{5A9EBC40-5764-4ACE-AFD2-C733F5AABE3A}" destId="{E789A161-3582-489D-8145-A5AE780F5A49}" srcOrd="2" destOrd="0" parTransId="{40F9B1EE-BB56-4CC3-9D56-D081B979E0BB}" sibTransId="{72503B4E-590C-408D-B121-6A0C9866301E}"/>
    <dgm:cxn modelId="{D901C6A5-FF1F-4A6D-A024-9657F995408C}" type="presParOf" srcId="{907E007A-577D-442B-8C69-765E2AF9E265}" destId="{E3A2AE93-9564-4A93-A90A-844B521D4CE8}" srcOrd="0" destOrd="0" presId="urn:microsoft.com/office/officeart/2005/8/layout/list1"/>
    <dgm:cxn modelId="{DF45AE79-3B1E-40EA-9C12-B7FA01D925C4}" type="presParOf" srcId="{E3A2AE93-9564-4A93-A90A-844B521D4CE8}" destId="{D79A162B-7F17-44C6-A6B1-A000B420031F}" srcOrd="0" destOrd="0" presId="urn:microsoft.com/office/officeart/2005/8/layout/list1"/>
    <dgm:cxn modelId="{8F55756F-44D9-4351-A7C6-0C22BF76400E}" type="presParOf" srcId="{E3A2AE93-9564-4A93-A90A-844B521D4CE8}" destId="{BF36B8FE-88AD-44BB-A4EB-5BF17C26DF6D}" srcOrd="1" destOrd="0" presId="urn:microsoft.com/office/officeart/2005/8/layout/list1"/>
    <dgm:cxn modelId="{B0104D4B-F20F-4E8D-8139-F4ED714DE260}" type="presParOf" srcId="{907E007A-577D-442B-8C69-765E2AF9E265}" destId="{DA0D83CA-504F-42E0-AB33-4F06F79B2982}" srcOrd="1" destOrd="0" presId="urn:microsoft.com/office/officeart/2005/8/layout/list1"/>
    <dgm:cxn modelId="{8D0485DF-0E6D-44D0-91E3-0599D3ADCD67}" type="presParOf" srcId="{907E007A-577D-442B-8C69-765E2AF9E265}" destId="{3BE070BC-8A92-460F-92A4-C65210953B90}" srcOrd="2" destOrd="0" presId="urn:microsoft.com/office/officeart/2005/8/layout/list1"/>
    <dgm:cxn modelId="{2F5A5B46-B213-41B9-BEB2-51EFAA9BD401}" type="presParOf" srcId="{907E007A-577D-442B-8C69-765E2AF9E265}" destId="{3AAD3B55-DC37-4167-BBC5-6611EC8B9BB6}" srcOrd="3" destOrd="0" presId="urn:microsoft.com/office/officeart/2005/8/layout/list1"/>
    <dgm:cxn modelId="{236714E0-8F55-464C-8793-930D8E5C7A3D}" type="presParOf" srcId="{907E007A-577D-442B-8C69-765E2AF9E265}" destId="{36DB0D64-B261-42DE-9804-DD7771813AB3}" srcOrd="4" destOrd="0" presId="urn:microsoft.com/office/officeart/2005/8/layout/list1"/>
    <dgm:cxn modelId="{74E9EA75-8A16-496C-B6C1-98A93041FB52}" type="presParOf" srcId="{36DB0D64-B261-42DE-9804-DD7771813AB3}" destId="{D21DEA91-FC45-4C58-A466-9362680C521E}" srcOrd="0" destOrd="0" presId="urn:microsoft.com/office/officeart/2005/8/layout/list1"/>
    <dgm:cxn modelId="{14A44855-BB84-4B08-BAB3-FA4257E2706F}" type="presParOf" srcId="{36DB0D64-B261-42DE-9804-DD7771813AB3}" destId="{4B289598-5D11-45BF-9983-9855BF589A21}" srcOrd="1" destOrd="0" presId="urn:microsoft.com/office/officeart/2005/8/layout/list1"/>
    <dgm:cxn modelId="{EA101E3C-FCE5-42B0-B4E0-6420F5F96492}" type="presParOf" srcId="{907E007A-577D-442B-8C69-765E2AF9E265}" destId="{6E07C60E-7492-4240-91AF-782650BBC6FB}" srcOrd="5" destOrd="0" presId="urn:microsoft.com/office/officeart/2005/8/layout/list1"/>
    <dgm:cxn modelId="{A38A49DC-32E5-4C86-BD57-F938AC471A64}" type="presParOf" srcId="{907E007A-577D-442B-8C69-765E2AF9E265}" destId="{8C48ED07-6658-439B-BA74-146B4DBDFF92}" srcOrd="6" destOrd="0" presId="urn:microsoft.com/office/officeart/2005/8/layout/list1"/>
    <dgm:cxn modelId="{AE132CCC-32D8-4D33-947C-C915AA763A2F}" type="presParOf" srcId="{907E007A-577D-442B-8C69-765E2AF9E265}" destId="{15C3279F-2D31-4969-9DD6-8BE952ED136F}" srcOrd="7" destOrd="0" presId="urn:microsoft.com/office/officeart/2005/8/layout/list1"/>
    <dgm:cxn modelId="{91777DB0-4B3E-4383-A298-B12539C10B1A}" type="presParOf" srcId="{907E007A-577D-442B-8C69-765E2AF9E265}" destId="{06BE82A6-AB5C-46D0-93D7-9FE245E9E906}" srcOrd="8" destOrd="0" presId="urn:microsoft.com/office/officeart/2005/8/layout/list1"/>
    <dgm:cxn modelId="{EE3D56E0-2EFA-4787-A32A-D14A5C9CF45C}" type="presParOf" srcId="{06BE82A6-AB5C-46D0-93D7-9FE245E9E906}" destId="{3F7B830A-3AB2-417A-9EBF-39C4FEAB4A20}" srcOrd="0" destOrd="0" presId="urn:microsoft.com/office/officeart/2005/8/layout/list1"/>
    <dgm:cxn modelId="{AD36AFA6-4CFC-41A4-B0AB-9A5AE2242CA0}" type="presParOf" srcId="{06BE82A6-AB5C-46D0-93D7-9FE245E9E906}" destId="{A5E5E238-A8C2-479D-862B-907981EA0D4F}" srcOrd="1" destOrd="0" presId="urn:microsoft.com/office/officeart/2005/8/layout/list1"/>
    <dgm:cxn modelId="{0353362B-D98B-4CB9-8302-D11807052B88}" type="presParOf" srcId="{907E007A-577D-442B-8C69-765E2AF9E265}" destId="{4EDEE26E-83B5-49E4-9574-DDD4931153FD}" srcOrd="9" destOrd="0" presId="urn:microsoft.com/office/officeart/2005/8/layout/list1"/>
    <dgm:cxn modelId="{E7A1053A-1A8F-4E74-BB7F-A18B9E4B35FB}" type="presParOf" srcId="{907E007A-577D-442B-8C69-765E2AF9E265}" destId="{000DEB65-C230-4E72-8D5C-BABAF96A0C9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DC4404-F603-4920-9FEC-BB542A450377}" type="doc">
      <dgm:prSet loTypeId="urn:microsoft.com/office/officeart/2005/8/layout/venn1" loCatId="relationship" qsTypeId="urn:microsoft.com/office/officeart/2005/8/quickstyle/simple1" qsCatId="simple" csTypeId="urn:microsoft.com/office/officeart/2005/8/colors/accent6_5" csCatId="accent6" phldr="1"/>
      <dgm:spPr/>
    </dgm:pt>
    <dgm:pt modelId="{8E0D6DA2-81D6-495C-96B9-1643945D06EB}">
      <dgm:prSet phldrT="[Текст]" custT="1"/>
      <dgm:spPr/>
      <dgm:t>
        <a:bodyPr/>
        <a:lstStyle/>
        <a:p>
          <a:r>
            <a:rPr lang="ru-RU" sz="5400" b="1" dirty="0" smtClean="0"/>
            <a:t>+ 1 ГБ </a:t>
          </a:r>
          <a:r>
            <a:rPr lang="ru-RU" sz="2800" dirty="0" smtClean="0"/>
            <a:t>за 100 руб. </a:t>
          </a:r>
          <a:r>
            <a:rPr lang="ru-RU" sz="2800" b="1" dirty="0" smtClean="0"/>
            <a:t>*222*81</a:t>
          </a:r>
          <a:r>
            <a:rPr lang="en-US" sz="2800" b="1" dirty="0" smtClean="0"/>
            <a:t>#</a:t>
          </a:r>
          <a:endParaRPr lang="ru-RU" sz="2800" b="1" dirty="0"/>
        </a:p>
      </dgm:t>
    </dgm:pt>
    <dgm:pt modelId="{2DF313BB-BB6B-43F6-AA6D-ADEDAC1E5216}" type="parTrans" cxnId="{EB1F92EF-CF81-42FA-983F-38E8DB9E15C7}">
      <dgm:prSet/>
      <dgm:spPr/>
      <dgm:t>
        <a:bodyPr/>
        <a:lstStyle/>
        <a:p>
          <a:endParaRPr lang="ru-RU"/>
        </a:p>
      </dgm:t>
    </dgm:pt>
    <dgm:pt modelId="{BAE50E03-15AE-4050-A08D-319349F742EF}" type="sibTrans" cxnId="{EB1F92EF-CF81-42FA-983F-38E8DB9E15C7}">
      <dgm:prSet/>
      <dgm:spPr/>
      <dgm:t>
        <a:bodyPr/>
        <a:lstStyle/>
        <a:p>
          <a:endParaRPr lang="ru-RU"/>
        </a:p>
      </dgm:t>
    </dgm:pt>
    <dgm:pt modelId="{B215CDC0-4E66-44F3-96A3-5D98B5C6A706}">
      <dgm:prSet phldrT="[Текст]" custT="1"/>
      <dgm:spPr/>
      <dgm:t>
        <a:bodyPr/>
        <a:lstStyle/>
        <a:p>
          <a:r>
            <a:rPr lang="ru-RU" sz="5400" b="1" dirty="0" smtClean="0"/>
            <a:t>+ 5 ГБ </a:t>
          </a:r>
          <a:r>
            <a:rPr lang="ru-RU" sz="2800" dirty="0" smtClean="0"/>
            <a:t>за 150 руб.</a:t>
          </a:r>
          <a:r>
            <a:rPr lang="en-US" sz="2800" dirty="0" smtClean="0"/>
            <a:t> </a:t>
          </a:r>
          <a:r>
            <a:rPr lang="ru-RU" sz="2800" b="1" dirty="0" smtClean="0"/>
            <a:t>*222*</a:t>
          </a:r>
          <a:r>
            <a:rPr lang="en-US" sz="2800" b="1" dirty="0" smtClean="0"/>
            <a:t>9</a:t>
          </a:r>
          <a:r>
            <a:rPr lang="ru-RU" sz="2800" b="1" dirty="0" smtClean="0"/>
            <a:t>1</a:t>
          </a:r>
          <a:r>
            <a:rPr lang="en-US" sz="2800" b="1" dirty="0" smtClean="0"/>
            <a:t>#</a:t>
          </a:r>
          <a:endParaRPr lang="ru-RU" sz="2800" dirty="0"/>
        </a:p>
      </dgm:t>
    </dgm:pt>
    <dgm:pt modelId="{C24EE87D-AD31-4F1A-A7ED-D7A8BDC32B8B}" type="parTrans" cxnId="{A1E26213-880A-4933-8286-084D6D23ACF6}">
      <dgm:prSet/>
      <dgm:spPr/>
      <dgm:t>
        <a:bodyPr/>
        <a:lstStyle/>
        <a:p>
          <a:endParaRPr lang="ru-RU"/>
        </a:p>
      </dgm:t>
    </dgm:pt>
    <dgm:pt modelId="{46C223D9-60B3-4889-B6B0-D38F679F8889}" type="sibTrans" cxnId="{A1E26213-880A-4933-8286-084D6D23ACF6}">
      <dgm:prSet/>
      <dgm:spPr/>
      <dgm:t>
        <a:bodyPr/>
        <a:lstStyle/>
        <a:p>
          <a:endParaRPr lang="ru-RU"/>
        </a:p>
      </dgm:t>
    </dgm:pt>
    <dgm:pt modelId="{E57F6E2F-4111-4650-AA56-6A0F86E81D28}" type="pres">
      <dgm:prSet presAssocID="{0BDC4404-F603-4920-9FEC-BB542A450377}" presName="compositeShape" presStyleCnt="0">
        <dgm:presLayoutVars>
          <dgm:chMax val="7"/>
          <dgm:dir/>
          <dgm:resizeHandles val="exact"/>
        </dgm:presLayoutVars>
      </dgm:prSet>
      <dgm:spPr/>
    </dgm:pt>
    <dgm:pt modelId="{E6821D10-E20E-4EC4-8471-C050063057AF}" type="pres">
      <dgm:prSet presAssocID="{8E0D6DA2-81D6-495C-96B9-1643945D06EB}" presName="circ1" presStyleLbl="vennNode1" presStyleIdx="0" presStyleCnt="2"/>
      <dgm:spPr/>
      <dgm:t>
        <a:bodyPr/>
        <a:lstStyle/>
        <a:p>
          <a:endParaRPr lang="ru-RU"/>
        </a:p>
      </dgm:t>
    </dgm:pt>
    <dgm:pt modelId="{13CBA14C-C8AB-4145-AEA1-9F2C91A0F062}" type="pres">
      <dgm:prSet presAssocID="{8E0D6DA2-81D6-495C-96B9-1643945D06E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B904B-26A5-4405-A7F4-ABE76820B599}" type="pres">
      <dgm:prSet presAssocID="{B215CDC0-4E66-44F3-96A3-5D98B5C6A706}" presName="circ2" presStyleLbl="vennNode1" presStyleIdx="1" presStyleCnt="2"/>
      <dgm:spPr/>
      <dgm:t>
        <a:bodyPr/>
        <a:lstStyle/>
        <a:p>
          <a:endParaRPr lang="ru-RU"/>
        </a:p>
      </dgm:t>
    </dgm:pt>
    <dgm:pt modelId="{8DB2AE51-D3A3-437B-8ED5-CB3FF37BE69F}" type="pres">
      <dgm:prSet presAssocID="{B215CDC0-4E66-44F3-96A3-5D98B5C6A70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0AADAF-A364-43B1-908E-F8557C510C2D}" type="presOf" srcId="{8E0D6DA2-81D6-495C-96B9-1643945D06EB}" destId="{E6821D10-E20E-4EC4-8471-C050063057AF}" srcOrd="0" destOrd="0" presId="urn:microsoft.com/office/officeart/2005/8/layout/venn1"/>
    <dgm:cxn modelId="{EB1F92EF-CF81-42FA-983F-38E8DB9E15C7}" srcId="{0BDC4404-F603-4920-9FEC-BB542A450377}" destId="{8E0D6DA2-81D6-495C-96B9-1643945D06EB}" srcOrd="0" destOrd="0" parTransId="{2DF313BB-BB6B-43F6-AA6D-ADEDAC1E5216}" sibTransId="{BAE50E03-15AE-4050-A08D-319349F742EF}"/>
    <dgm:cxn modelId="{D18D3BC5-A3E6-4D0B-AA9B-859A57A8B93A}" type="presOf" srcId="{0BDC4404-F603-4920-9FEC-BB542A450377}" destId="{E57F6E2F-4111-4650-AA56-6A0F86E81D28}" srcOrd="0" destOrd="0" presId="urn:microsoft.com/office/officeart/2005/8/layout/venn1"/>
    <dgm:cxn modelId="{64AAACDA-2B0D-4600-A1C6-A39A17AFD1B2}" type="presOf" srcId="{B215CDC0-4E66-44F3-96A3-5D98B5C6A706}" destId="{8DB2AE51-D3A3-437B-8ED5-CB3FF37BE69F}" srcOrd="1" destOrd="0" presId="urn:microsoft.com/office/officeart/2005/8/layout/venn1"/>
    <dgm:cxn modelId="{A1E26213-880A-4933-8286-084D6D23ACF6}" srcId="{0BDC4404-F603-4920-9FEC-BB542A450377}" destId="{B215CDC0-4E66-44F3-96A3-5D98B5C6A706}" srcOrd="1" destOrd="0" parTransId="{C24EE87D-AD31-4F1A-A7ED-D7A8BDC32B8B}" sibTransId="{46C223D9-60B3-4889-B6B0-D38F679F8889}"/>
    <dgm:cxn modelId="{9E129003-867D-451B-A13A-EAD73C797428}" type="presOf" srcId="{8E0D6DA2-81D6-495C-96B9-1643945D06EB}" destId="{13CBA14C-C8AB-4145-AEA1-9F2C91A0F062}" srcOrd="1" destOrd="0" presId="urn:microsoft.com/office/officeart/2005/8/layout/venn1"/>
    <dgm:cxn modelId="{72EF047C-E36B-4C27-B1AD-D21E645FC89F}" type="presOf" srcId="{B215CDC0-4E66-44F3-96A3-5D98B5C6A706}" destId="{C70B904B-26A5-4405-A7F4-ABE76820B599}" srcOrd="0" destOrd="0" presId="urn:microsoft.com/office/officeart/2005/8/layout/venn1"/>
    <dgm:cxn modelId="{5BAEDC9F-392B-4847-B242-7CC8121E22A7}" type="presParOf" srcId="{E57F6E2F-4111-4650-AA56-6A0F86E81D28}" destId="{E6821D10-E20E-4EC4-8471-C050063057AF}" srcOrd="0" destOrd="0" presId="urn:microsoft.com/office/officeart/2005/8/layout/venn1"/>
    <dgm:cxn modelId="{1617064A-D8C9-4B07-89E9-11E9D888CA82}" type="presParOf" srcId="{E57F6E2F-4111-4650-AA56-6A0F86E81D28}" destId="{13CBA14C-C8AB-4145-AEA1-9F2C91A0F062}" srcOrd="1" destOrd="0" presId="urn:microsoft.com/office/officeart/2005/8/layout/venn1"/>
    <dgm:cxn modelId="{92AB6BA9-ACE3-4D31-920C-245AB14012AD}" type="presParOf" srcId="{E57F6E2F-4111-4650-AA56-6A0F86E81D28}" destId="{C70B904B-26A5-4405-A7F4-ABE76820B599}" srcOrd="2" destOrd="0" presId="urn:microsoft.com/office/officeart/2005/8/layout/venn1"/>
    <dgm:cxn modelId="{22E9C58F-4836-44E2-8C1B-A32D3196884D}" type="presParOf" srcId="{E57F6E2F-4111-4650-AA56-6A0F86E81D28}" destId="{8DB2AE51-D3A3-437B-8ED5-CB3FF37BE69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1D072-5B8B-4B81-A773-8EB1B14D7431}">
      <dsp:nvSpPr>
        <dsp:cNvPr id="0" name=""/>
        <dsp:cNvSpPr/>
      </dsp:nvSpPr>
      <dsp:spPr>
        <a:xfrm>
          <a:off x="3192485" y="2003612"/>
          <a:ext cx="1679924" cy="167992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dirty="0">
            <a:latin typeface="Calibri" panose="020F0502020204030204" pitchFamily="34" charset="0"/>
          </a:endParaRPr>
        </a:p>
      </dsp:txBody>
      <dsp:txXfrm>
        <a:off x="3438504" y="2249631"/>
        <a:ext cx="1187886" cy="1187886"/>
      </dsp:txXfrm>
    </dsp:sp>
    <dsp:sp modelId="{C8B8A142-67F0-4900-B112-CA85168636B0}">
      <dsp:nvSpPr>
        <dsp:cNvPr id="0" name=""/>
        <dsp:cNvSpPr/>
      </dsp:nvSpPr>
      <dsp:spPr>
        <a:xfrm rot="12900000">
          <a:off x="2110026" y="1709546"/>
          <a:ext cx="1289488" cy="47877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83526-5397-46D5-8ACF-61728088900E}">
      <dsp:nvSpPr>
        <dsp:cNvPr id="0" name=""/>
        <dsp:cNvSpPr/>
      </dsp:nvSpPr>
      <dsp:spPr>
        <a:xfrm>
          <a:off x="1428662" y="940754"/>
          <a:ext cx="1595927" cy="12767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Высокая пропускная способность сети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1466056" y="978148"/>
        <a:ext cx="1521139" cy="1201954"/>
      </dsp:txXfrm>
    </dsp:sp>
    <dsp:sp modelId="{4E1E46D8-1A0A-4C5E-9924-0E9FB010D37D}">
      <dsp:nvSpPr>
        <dsp:cNvPr id="0" name=""/>
        <dsp:cNvSpPr/>
      </dsp:nvSpPr>
      <dsp:spPr>
        <a:xfrm rot="16200000">
          <a:off x="3387703" y="1044429"/>
          <a:ext cx="1289488" cy="47877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99643-B86D-4F6F-B921-F76986643043}">
      <dsp:nvSpPr>
        <dsp:cNvPr id="0" name=""/>
        <dsp:cNvSpPr/>
      </dsp:nvSpPr>
      <dsp:spPr>
        <a:xfrm>
          <a:off x="3234484" y="703"/>
          <a:ext cx="1595927" cy="12767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Более высокая скорость загрузки данных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3271878" y="38097"/>
        <a:ext cx="1521139" cy="1201954"/>
      </dsp:txXfrm>
    </dsp:sp>
    <dsp:sp modelId="{6E83C7C1-E0F3-4344-BF03-9A0B38E3290C}">
      <dsp:nvSpPr>
        <dsp:cNvPr id="0" name=""/>
        <dsp:cNvSpPr/>
      </dsp:nvSpPr>
      <dsp:spPr>
        <a:xfrm rot="19500000">
          <a:off x="4665380" y="1709546"/>
          <a:ext cx="1289488" cy="47877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7594C-4BFF-4D4C-B5CE-3DDD2B5C6041}">
      <dsp:nvSpPr>
        <dsp:cNvPr id="0" name=""/>
        <dsp:cNvSpPr/>
      </dsp:nvSpPr>
      <dsp:spPr>
        <a:xfrm>
          <a:off x="5040305" y="940754"/>
          <a:ext cx="1595927" cy="12767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Более низкое время отклика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5077699" y="978148"/>
        <a:ext cx="1521139" cy="1201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E1E68-2589-49B7-807F-99CC65781951}">
      <dsp:nvSpPr>
        <dsp:cNvPr id="0" name=""/>
        <dsp:cNvSpPr/>
      </dsp:nvSpPr>
      <dsp:spPr>
        <a:xfrm rot="1811477">
          <a:off x="2827740" y="2559304"/>
          <a:ext cx="454548" cy="52910"/>
        </a:xfrm>
        <a:custGeom>
          <a:avLst/>
          <a:gdLst/>
          <a:ahLst/>
          <a:cxnLst/>
          <a:rect l="0" t="0" r="0" b="0"/>
          <a:pathLst>
            <a:path>
              <a:moveTo>
                <a:pt x="0" y="26455"/>
              </a:moveTo>
              <a:lnTo>
                <a:pt x="454548" y="2645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68334-5702-4DA4-990D-F1F44FD5FFF2}">
      <dsp:nvSpPr>
        <dsp:cNvPr id="0" name=""/>
        <dsp:cNvSpPr/>
      </dsp:nvSpPr>
      <dsp:spPr>
        <a:xfrm rot="19814623">
          <a:off x="2819373" y="1297659"/>
          <a:ext cx="594531" cy="52910"/>
        </a:xfrm>
        <a:custGeom>
          <a:avLst/>
          <a:gdLst/>
          <a:ahLst/>
          <a:cxnLst/>
          <a:rect l="0" t="0" r="0" b="0"/>
          <a:pathLst>
            <a:path>
              <a:moveTo>
                <a:pt x="0" y="26455"/>
              </a:moveTo>
              <a:lnTo>
                <a:pt x="594531" y="2645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61DC9-E1F4-433B-9F68-33AFFD253E7E}">
      <dsp:nvSpPr>
        <dsp:cNvPr id="0" name=""/>
        <dsp:cNvSpPr/>
      </dsp:nvSpPr>
      <dsp:spPr>
        <a:xfrm>
          <a:off x="753569" y="728938"/>
          <a:ext cx="2476470" cy="24764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4678E-3593-4448-8012-B68DBB535CF3}">
      <dsp:nvSpPr>
        <dsp:cNvPr id="0" name=""/>
        <dsp:cNvSpPr/>
      </dsp:nvSpPr>
      <dsp:spPr>
        <a:xfrm>
          <a:off x="3247746" y="-112104"/>
          <a:ext cx="1784708" cy="170222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Скорость</a:t>
          </a:r>
          <a:endParaRPr lang="ru-RU" sz="2400" b="1" kern="1200" dirty="0"/>
        </a:p>
      </dsp:txBody>
      <dsp:txXfrm>
        <a:off x="3509110" y="137181"/>
        <a:ext cx="1261980" cy="1203656"/>
      </dsp:txXfrm>
    </dsp:sp>
    <dsp:sp modelId="{E468BD19-0D6B-4EFD-A6A3-FA4E4BF82AA4}">
      <dsp:nvSpPr>
        <dsp:cNvPr id="0" name=""/>
        <dsp:cNvSpPr/>
      </dsp:nvSpPr>
      <dsp:spPr>
        <a:xfrm>
          <a:off x="4807510" y="-112104"/>
          <a:ext cx="2677062" cy="1702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b="1" kern="1200" dirty="0"/>
        </a:p>
      </dsp:txBody>
      <dsp:txXfrm>
        <a:off x="4807510" y="-112104"/>
        <a:ext cx="2677062" cy="1702226"/>
      </dsp:txXfrm>
    </dsp:sp>
    <dsp:sp modelId="{07FCB832-ED07-4D6E-A501-F3BCEA3AF89C}">
      <dsp:nvSpPr>
        <dsp:cNvPr id="0" name=""/>
        <dsp:cNvSpPr/>
      </dsp:nvSpPr>
      <dsp:spPr>
        <a:xfrm>
          <a:off x="3060952" y="2336134"/>
          <a:ext cx="2083578" cy="17184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Подключение</a:t>
          </a:r>
          <a:endParaRPr lang="ru-RU" sz="2400" b="1" kern="1200" dirty="0"/>
        </a:p>
      </dsp:txBody>
      <dsp:txXfrm>
        <a:off x="3366085" y="2587789"/>
        <a:ext cx="1473312" cy="1215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070BC-8A92-460F-92A4-C65210953B90}">
      <dsp:nvSpPr>
        <dsp:cNvPr id="0" name=""/>
        <dsp:cNvSpPr/>
      </dsp:nvSpPr>
      <dsp:spPr>
        <a:xfrm>
          <a:off x="0" y="281599"/>
          <a:ext cx="5472608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6B8FE-88AD-44BB-A4EB-5BF17C26DF6D}">
      <dsp:nvSpPr>
        <dsp:cNvPr id="0" name=""/>
        <dsp:cNvSpPr/>
      </dsp:nvSpPr>
      <dsp:spPr>
        <a:xfrm>
          <a:off x="273630" y="1159"/>
          <a:ext cx="3830825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2G/4G</a:t>
          </a:r>
          <a:endParaRPr lang="ru-RU" sz="1900" b="1" kern="1200" dirty="0"/>
        </a:p>
      </dsp:txBody>
      <dsp:txXfrm>
        <a:off x="301010" y="28539"/>
        <a:ext cx="3776065" cy="506120"/>
      </dsp:txXfrm>
    </dsp:sp>
    <dsp:sp modelId="{8C48ED07-6658-439B-BA74-146B4DBDFF92}">
      <dsp:nvSpPr>
        <dsp:cNvPr id="0" name=""/>
        <dsp:cNvSpPr/>
      </dsp:nvSpPr>
      <dsp:spPr>
        <a:xfrm>
          <a:off x="0" y="1462215"/>
          <a:ext cx="5472608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89598-5D11-45BF-9983-9855BF589A21}">
      <dsp:nvSpPr>
        <dsp:cNvPr id="0" name=""/>
        <dsp:cNvSpPr/>
      </dsp:nvSpPr>
      <dsp:spPr>
        <a:xfrm>
          <a:off x="273630" y="862999"/>
          <a:ext cx="3902730" cy="8796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50" b="1" kern="1200" dirty="0" smtClean="0"/>
            <a:t>Стартовая стоимость  ТП «Интернет-Модем» в офисах продаж и обслуживания </a:t>
          </a:r>
          <a:r>
            <a:rPr lang="ru-RU" sz="1400" b="1" kern="1200" dirty="0" smtClean="0">
              <a:solidFill>
                <a:srgbClr val="FF0000"/>
              </a:solidFill>
            </a:rPr>
            <a:t>1205 рублей!</a:t>
          </a:r>
        </a:p>
        <a:p>
          <a:pPr lvl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50" b="1" kern="1200" dirty="0" smtClean="0"/>
            <a:t>В первый месяц абонент получает 70 ГБ 4</a:t>
          </a:r>
          <a:r>
            <a:rPr lang="en-US" sz="1250" b="1" kern="1200" dirty="0" smtClean="0"/>
            <a:t>G </a:t>
          </a:r>
          <a:r>
            <a:rPr lang="ru-RU" sz="1250" b="1" kern="1200" dirty="0" smtClean="0"/>
            <a:t>Интернета </a:t>
          </a:r>
          <a:r>
            <a:rPr lang="ru-RU" sz="1500" b="1" kern="1200" dirty="0" smtClean="0">
              <a:solidFill>
                <a:srgbClr val="FF0000"/>
              </a:solidFill>
            </a:rPr>
            <a:t>без абонентской платы</a:t>
          </a:r>
          <a:r>
            <a:rPr lang="ru-RU" sz="1250" b="1" kern="1200" dirty="0" smtClean="0"/>
            <a:t>!</a:t>
          </a:r>
          <a:endParaRPr lang="ru-RU" sz="1250" b="1" kern="1200" dirty="0"/>
        </a:p>
      </dsp:txBody>
      <dsp:txXfrm>
        <a:off x="316571" y="905940"/>
        <a:ext cx="3816848" cy="793774"/>
      </dsp:txXfrm>
    </dsp:sp>
    <dsp:sp modelId="{000DEB65-C230-4E72-8D5C-BABAF96A0C99}">
      <dsp:nvSpPr>
        <dsp:cNvPr id="0" name=""/>
        <dsp:cNvSpPr/>
      </dsp:nvSpPr>
      <dsp:spPr>
        <a:xfrm>
          <a:off x="0" y="2598382"/>
          <a:ext cx="5472608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5E238-A8C2-479D-862B-907981EA0D4F}">
      <dsp:nvSpPr>
        <dsp:cNvPr id="0" name=""/>
        <dsp:cNvSpPr/>
      </dsp:nvSpPr>
      <dsp:spPr>
        <a:xfrm>
          <a:off x="273630" y="2043615"/>
          <a:ext cx="3902921" cy="8352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Работает </a:t>
          </a:r>
          <a:r>
            <a:rPr lang="ru-RU" sz="1500" b="1" kern="1200" dirty="0" smtClean="0"/>
            <a:t>только в сети 4</a:t>
          </a:r>
          <a:r>
            <a:rPr lang="en-US" sz="1500" b="1" kern="1200" dirty="0" smtClean="0"/>
            <a:t>G (1800</a:t>
          </a:r>
          <a:r>
            <a:rPr lang="ru-RU" sz="1500" b="1" kern="1200" dirty="0" smtClean="0"/>
            <a:t> </a:t>
          </a:r>
          <a:r>
            <a:rPr lang="ru-RU" sz="1500" b="1" kern="1200" dirty="0" err="1" smtClean="0"/>
            <a:t>Мгц</a:t>
          </a:r>
          <a:r>
            <a:rPr lang="ru-RU" sz="1500" b="1" kern="1200" dirty="0" smtClean="0"/>
            <a:t>) мобильного оператора «Летай»</a:t>
          </a:r>
          <a:r>
            <a:rPr lang="ru-RU" sz="1400" kern="1200" dirty="0" smtClean="0"/>
            <a:t> с использованием </a:t>
          </a:r>
          <a:r>
            <a:rPr lang="en-US" sz="1500" b="1" kern="1200" dirty="0" smtClean="0"/>
            <a:t>USIM </a:t>
          </a:r>
          <a:r>
            <a:rPr lang="ru-RU" sz="1500" b="1" kern="1200" dirty="0" smtClean="0"/>
            <a:t>«Летай» </a:t>
          </a:r>
          <a:r>
            <a:rPr lang="ru-RU" sz="1500" kern="1200" dirty="0" smtClean="0"/>
            <a:t>(специальная </a:t>
          </a:r>
          <a:r>
            <a:rPr lang="en-US" sz="1500" kern="1200" dirty="0" smtClean="0"/>
            <a:t>sim </a:t>
          </a:r>
          <a:r>
            <a:rPr lang="ru-RU" sz="1500" kern="1200" dirty="0" smtClean="0"/>
            <a:t>карта для 4</a:t>
          </a:r>
          <a:r>
            <a:rPr lang="en-US" sz="1500" kern="1200" dirty="0" smtClean="0"/>
            <a:t>G)</a:t>
          </a:r>
          <a:endParaRPr lang="ru-RU" sz="1500" b="1" kern="1200" dirty="0"/>
        </a:p>
      </dsp:txBody>
      <dsp:txXfrm>
        <a:off x="314401" y="2084386"/>
        <a:ext cx="3821379" cy="7536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21D10-E20E-4EC4-8471-C050063057AF}">
      <dsp:nvSpPr>
        <dsp:cNvPr id="0" name=""/>
        <dsp:cNvSpPr/>
      </dsp:nvSpPr>
      <dsp:spPr>
        <a:xfrm>
          <a:off x="439887" y="8290"/>
          <a:ext cx="3031418" cy="3031418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/>
            <a:t>+ 1 ГБ </a:t>
          </a:r>
          <a:r>
            <a:rPr lang="ru-RU" sz="2800" kern="1200" dirty="0" smtClean="0"/>
            <a:t>за 100 руб. </a:t>
          </a:r>
          <a:r>
            <a:rPr lang="ru-RU" sz="2800" b="1" kern="1200" dirty="0" smtClean="0"/>
            <a:t>*222*81</a:t>
          </a:r>
          <a:r>
            <a:rPr lang="en-US" sz="2800" b="1" kern="1200" dirty="0" smtClean="0"/>
            <a:t>#</a:t>
          </a:r>
          <a:endParaRPr lang="ru-RU" sz="2800" b="1" kern="1200" dirty="0"/>
        </a:p>
      </dsp:txBody>
      <dsp:txXfrm>
        <a:off x="863193" y="365760"/>
        <a:ext cx="1747845" cy="2316480"/>
      </dsp:txXfrm>
    </dsp:sp>
    <dsp:sp modelId="{C70B904B-26A5-4405-A7F4-ABE76820B599}">
      <dsp:nvSpPr>
        <dsp:cNvPr id="0" name=""/>
        <dsp:cNvSpPr/>
      </dsp:nvSpPr>
      <dsp:spPr>
        <a:xfrm>
          <a:off x="2624693" y="8290"/>
          <a:ext cx="3031418" cy="3031418"/>
        </a:xfrm>
        <a:prstGeom prst="ellipse">
          <a:avLst/>
        </a:prstGeom>
        <a:solidFill>
          <a:schemeClr val="accent6">
            <a:shade val="80000"/>
            <a:alpha val="50000"/>
            <a:hueOff val="14"/>
            <a:satOff val="19590"/>
            <a:lumOff val="6007"/>
            <a:alphaOff val="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/>
            <a:t>+ 5 ГБ </a:t>
          </a:r>
          <a:r>
            <a:rPr lang="ru-RU" sz="2800" kern="1200" dirty="0" smtClean="0"/>
            <a:t>за 150 руб.</a:t>
          </a:r>
          <a:r>
            <a:rPr lang="en-US" sz="2800" kern="1200" dirty="0" smtClean="0"/>
            <a:t> </a:t>
          </a:r>
          <a:r>
            <a:rPr lang="ru-RU" sz="2800" b="1" kern="1200" dirty="0" smtClean="0"/>
            <a:t>*222*</a:t>
          </a:r>
          <a:r>
            <a:rPr lang="en-US" sz="2800" b="1" kern="1200" dirty="0" smtClean="0"/>
            <a:t>9</a:t>
          </a:r>
          <a:r>
            <a:rPr lang="ru-RU" sz="2800" b="1" kern="1200" dirty="0" smtClean="0"/>
            <a:t>1</a:t>
          </a:r>
          <a:r>
            <a:rPr lang="en-US" sz="2800" b="1" kern="1200" dirty="0" smtClean="0"/>
            <a:t>#</a:t>
          </a:r>
          <a:endParaRPr lang="ru-RU" sz="2800" kern="1200" dirty="0"/>
        </a:p>
      </dsp:txBody>
      <dsp:txXfrm>
        <a:off x="3484961" y="365760"/>
        <a:ext cx="1747845" cy="2316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9FCE8-ACE7-408F-A496-759F33D14400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AD648-C258-4E95-ABAC-00D39C4BB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49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AD648-C258-4E95-ABAC-00D39C4BB8C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26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3D6723-5234-46DC-8743-68DBE01DBE20}" type="slidenum">
              <a:rPr lang="ru-RU" smtClean="0"/>
              <a:pPr eaLnBrk="1" hangingPunct="1"/>
              <a:t>30</a:t>
            </a:fld>
            <a:endParaRPr lang="ru-RU" dirty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7718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3D6723-5234-46DC-8743-68DBE01DBE20}" type="slidenum">
              <a:rPr lang="ru-RU" smtClean="0"/>
              <a:pPr eaLnBrk="1" hangingPunct="1"/>
              <a:t>31</a:t>
            </a:fld>
            <a:endParaRPr lang="ru-RU" dirty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771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3D6723-5234-46DC-8743-68DBE01DBE20}" type="slidenum">
              <a:rPr lang="ru-RU" smtClean="0"/>
              <a:pPr eaLnBrk="1" hangingPunct="1"/>
              <a:t>32</a:t>
            </a:fld>
            <a:endParaRPr lang="ru-RU" dirty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52446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3D6723-5234-46DC-8743-68DBE01DBE20}" type="slidenum">
              <a:rPr lang="ru-RU" smtClean="0"/>
              <a:pPr eaLnBrk="1" hangingPunct="1"/>
              <a:t>33</a:t>
            </a:fld>
            <a:endParaRPr lang="ru-RU" dirty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55449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3D6723-5234-46DC-8743-68DBE01DBE20}" type="slidenum">
              <a:rPr lang="ru-RU" smtClean="0"/>
              <a:pPr eaLnBrk="1" hangingPunct="1"/>
              <a:t>34</a:t>
            </a:fld>
            <a:endParaRPr lang="ru-RU" dirty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3D6723-5234-46DC-8743-68DBE01DBE20}" type="slidenum">
              <a:rPr lang="ru-RU" smtClean="0"/>
              <a:pPr eaLnBrk="1" hangingPunct="1"/>
              <a:t>35</a:t>
            </a:fld>
            <a:endParaRPr lang="ru-RU" dirty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EF29B6A-E9F0-49C6-B1D8-0DD6CED59DC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5360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64660-AEDD-49C7-887D-D99794D47B1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8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64660-AEDD-49C7-887D-D99794D47B1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85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64660-AEDD-49C7-887D-D99794D47B1C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996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64660-AEDD-49C7-887D-D99794D47B1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996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64660-AEDD-49C7-887D-D99794D47B1C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996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B97E9E-B2B1-44C5-BDA7-A68D762842E4}" type="slidenum">
              <a:rPr lang="ru-RU" smtClean="0"/>
              <a:pPr eaLnBrk="1" hangingPunct="1"/>
              <a:t>25</a:t>
            </a:fld>
            <a:endParaRPr lang="ru-RU" dirty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7786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3D6723-5234-46DC-8743-68DBE01DBE20}" type="slidenum">
              <a:rPr lang="ru-RU" smtClean="0"/>
              <a:pPr eaLnBrk="1" hangingPunct="1"/>
              <a:t>26</a:t>
            </a:fld>
            <a:endParaRPr lang="ru-RU" dirty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6522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8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A312-F46C-4B03-9014-BCE3991D44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14E8-A8CC-40C3-B9E1-31E6F29222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47B6-F81D-4D3A-B42D-D23E80E137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2F040-86D0-43D2-A136-C7D6523F5BB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99ED-2A7C-4B65-94CA-DC110152D1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2358-8CF1-44A4-936C-DDB499575D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6967-2726-43D4-92A4-6D426DC6A0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E2B4-44E2-4D34-A83B-8CA42E3913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68817-A60C-4127-A4B0-F3A19050A8B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9A0EF-6D19-4F5C-9286-1C6C49B55E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7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F216-6D7D-410C-ACF8-CD39EA647E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67A7D-7942-4F97-B1D2-5E9A03096EE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B5899-C4E8-4D48-A946-6F5932FB1F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9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AA2B0-4234-4AEF-B0D7-6793A7B1FD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6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source=images&amp;cd=&amp;cad=rja&amp;uact=8&amp;ved=0CAcQjRw&amp;url=http://www.moderniz.ru/news/2011-01-16&amp;ei=6Po1Ve32BISxsAG42YGACg&amp;bvm=bv.91071109,d.bGg&amp;psig=AFQjCNE1OJfSlZipz0kinXfvfUMrgWgMUA&amp;ust=1429687280138724" TargetMode="External"/><Relationship Id="rId3" Type="http://schemas.openxmlformats.org/officeDocument/2006/relationships/image" Target="../media/image20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eg"/><Relationship Id="rId4" Type="http://schemas.openxmlformats.org/officeDocument/2006/relationships/hyperlink" Target="http://www.google.ru/url?sa=i&amp;rct=j&amp;q=&amp;esrc=s&amp;source=images&amp;cd=&amp;cad=rja&amp;uact=8&amp;ved=0CAcQjRw&amp;url=http://www.moderniz.ru/news/2011-01-16&amp;ei=6Po1Ve32BISxsAG42YGACg&amp;bvm=bv.91071109,d.bGg&amp;psig=AFQjCNE1OJfSlZipz0kinXfvfUMrgWgMUA&amp;ust=142968728013872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eg"/><Relationship Id="rId4" Type="http://schemas.openxmlformats.org/officeDocument/2006/relationships/hyperlink" Target="http://www.google.ru/url?sa=i&amp;rct=j&amp;q=&amp;esrc=s&amp;source=images&amp;cd=&amp;cad=rja&amp;uact=8&amp;ved=0CAcQjRw&amp;url=http://www.moderniz.ru/news/2011-01-16&amp;ei=6Po1Ve32BISxsAG42YGACg&amp;bvm=bv.91071109,d.bGg&amp;psig=AFQjCNE1OJfSlZipz0kinXfvfUMrgWgMUA&amp;ust=142968728013872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.jpeg"/><Relationship Id="rId2" Type="http://schemas.openxmlformats.org/officeDocument/2006/relationships/hyperlink" Target="http://www.google.ru/url?sa=i&amp;rct=j&amp;q=&amp;esrc=s&amp;frm=1&amp;source=images&amp;cd=&amp;cad=rja&amp;docid=KOdb4Lo1grdKhM&amp;tbnid=GV0wF6sFQ_vAtM:&amp;ved=0CAUQjRw&amp;url=http://www.sels.ru/internet/news/page/6/&amp;ei=un30Ut20LYO_ygON3ILQCQ&amp;bvm=bv.60799247,d.bGQ&amp;psig=AFQjCNFPfVi2GaqIIx3i_sJgjY-g0ZGGQQ&amp;ust=1391841070635603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85274" y="1735890"/>
            <a:ext cx="4430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Мобильная связь 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 Таттелеком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Технология будущего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65" y="72899"/>
            <a:ext cx="1802631" cy="11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2524" y="210851"/>
            <a:ext cx="4578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Продли свою скорость!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478" y="904107"/>
            <a:ext cx="5824351" cy="3231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900"/>
              </a:lnSpc>
            </a:pP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 Делать, если закончился трафик?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61662"/>
            <a:ext cx="1640568" cy="184563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38633" y="4407954"/>
            <a:ext cx="7851252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900"/>
              </a:lnSpc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Продли скорость и </a:t>
            </a:r>
          </a:p>
          <a:p>
            <a:pPr>
              <a:lnSpc>
                <a:spcPts val="900"/>
              </a:lnSpc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продолжай использовать ресурсы интернет по максимуму</a:t>
            </a:r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68475332"/>
              </p:ext>
            </p:extLst>
          </p:nvPr>
        </p:nvGraphicFramePr>
        <p:xfrm>
          <a:off x="2771800" y="1185769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27" y="4248219"/>
            <a:ext cx="2422401" cy="8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78" y="4248219"/>
            <a:ext cx="2422401" cy="8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" y="4248219"/>
            <a:ext cx="1915527" cy="8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77" y="4248219"/>
            <a:ext cx="2422401" cy="8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825858"/>
            <a:ext cx="813690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Беспрецедентное количество базовых станций по РТ </a:t>
            </a:r>
            <a:r>
              <a:rPr lang="ru-RU" sz="45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1074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шт.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ревышает количество базовых станции конкурентов вместе взятых</a:t>
            </a:r>
          </a:p>
          <a:p>
            <a:pPr algn="ctr"/>
            <a:endParaRPr lang="ru-RU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/>
              <a:t>Базовых станций 4</a:t>
            </a:r>
            <a:r>
              <a:rPr lang="en-US" sz="2000" b="1" dirty="0" smtClean="0"/>
              <a:t>G </a:t>
            </a:r>
            <a:r>
              <a:rPr lang="ru-RU" sz="2000" b="1" dirty="0" smtClean="0"/>
              <a:t>- 776 шт.              Базовых станций GSM-1074 шт.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3"/>
          <p:cNvSpPr>
            <a:spLocks noChangeAspect="1" noEditPoints="1"/>
          </p:cNvSpPr>
          <p:nvPr/>
        </p:nvSpPr>
        <p:spPr bwMode="auto">
          <a:xfrm>
            <a:off x="4103948" y="3117394"/>
            <a:ext cx="936104" cy="894516"/>
          </a:xfrm>
          <a:custGeom>
            <a:avLst/>
            <a:gdLst>
              <a:gd name="T0" fmla="*/ 1034409 w 327"/>
              <a:gd name="T1" fmla="*/ 56313 h 370"/>
              <a:gd name="T2" fmla="*/ 1034409 w 327"/>
              <a:gd name="T3" fmla="*/ 739582 h 370"/>
              <a:gd name="T4" fmla="*/ 1225550 w 327"/>
              <a:gd name="T5" fmla="*/ 375422 h 370"/>
              <a:gd name="T6" fmla="*/ 933217 w 327"/>
              <a:gd name="T7" fmla="*/ 593167 h 370"/>
              <a:gd name="T8" fmla="*/ 974443 w 327"/>
              <a:gd name="T9" fmla="*/ 634464 h 370"/>
              <a:gd name="T10" fmla="*/ 933217 w 327"/>
              <a:gd name="T11" fmla="*/ 116381 h 370"/>
              <a:gd name="T12" fmla="*/ 832025 w 327"/>
              <a:gd name="T13" fmla="*/ 533100 h 370"/>
              <a:gd name="T14" fmla="*/ 936965 w 327"/>
              <a:gd name="T15" fmla="*/ 375422 h 370"/>
              <a:gd name="T16" fmla="*/ 832025 w 327"/>
              <a:gd name="T17" fmla="*/ 259041 h 370"/>
              <a:gd name="T18" fmla="*/ 832025 w 327"/>
              <a:gd name="T19" fmla="*/ 533100 h 370"/>
              <a:gd name="T20" fmla="*/ 191141 w 327"/>
              <a:gd name="T21" fmla="*/ 56313 h 370"/>
              <a:gd name="T22" fmla="*/ 149914 w 327"/>
              <a:gd name="T23" fmla="*/ 15017 h 370"/>
              <a:gd name="T24" fmla="*/ 172402 w 327"/>
              <a:gd name="T25" fmla="*/ 747091 h 370"/>
              <a:gd name="T26" fmla="*/ 251107 w 327"/>
              <a:gd name="T27" fmla="*/ 634464 h 370"/>
              <a:gd name="T28" fmla="*/ 292333 w 327"/>
              <a:gd name="T29" fmla="*/ 593167 h 370"/>
              <a:gd name="T30" fmla="*/ 292333 w 327"/>
              <a:gd name="T31" fmla="*/ 116381 h 370"/>
              <a:gd name="T32" fmla="*/ 251107 w 327"/>
              <a:gd name="T33" fmla="*/ 634464 h 370"/>
              <a:gd name="T34" fmla="*/ 397273 w 327"/>
              <a:gd name="T35" fmla="*/ 533100 h 370"/>
              <a:gd name="T36" fmla="*/ 397273 w 327"/>
              <a:gd name="T37" fmla="*/ 259041 h 370"/>
              <a:gd name="T38" fmla="*/ 288585 w 327"/>
              <a:gd name="T39" fmla="*/ 375422 h 370"/>
              <a:gd name="T40" fmla="*/ 820781 w 327"/>
              <a:gd name="T41" fmla="*/ 1013641 h 370"/>
              <a:gd name="T42" fmla="*/ 663371 w 327"/>
              <a:gd name="T43" fmla="*/ 548117 h 370"/>
              <a:gd name="T44" fmla="*/ 738328 w 327"/>
              <a:gd name="T45" fmla="*/ 289075 h 370"/>
              <a:gd name="T46" fmla="*/ 614649 w 327"/>
              <a:gd name="T47" fmla="*/ 495558 h 370"/>
              <a:gd name="T48" fmla="*/ 663371 w 327"/>
              <a:gd name="T49" fmla="*/ 266550 h 370"/>
              <a:gd name="T50" fmla="*/ 689606 w 327"/>
              <a:gd name="T51" fmla="*/ 213991 h 370"/>
              <a:gd name="T52" fmla="*/ 562179 w 327"/>
              <a:gd name="T53" fmla="*/ 548117 h 370"/>
              <a:gd name="T54" fmla="*/ 404769 w 327"/>
              <a:gd name="T55" fmla="*/ 1017395 h 370"/>
              <a:gd name="T56" fmla="*/ 202384 w 327"/>
              <a:gd name="T57" fmla="*/ 1332750 h 370"/>
              <a:gd name="T58" fmla="*/ 217376 w 327"/>
              <a:gd name="T59" fmla="*/ 1389063 h 370"/>
              <a:gd name="T60" fmla="*/ 610901 w 327"/>
              <a:gd name="T61" fmla="*/ 1242648 h 370"/>
              <a:gd name="T62" fmla="*/ 1004426 w 327"/>
              <a:gd name="T63" fmla="*/ 1389063 h 370"/>
              <a:gd name="T64" fmla="*/ 1026913 w 327"/>
              <a:gd name="T65" fmla="*/ 1340258 h 370"/>
              <a:gd name="T66" fmla="*/ 685858 w 327"/>
              <a:gd name="T67" fmla="*/ 855963 h 370"/>
              <a:gd name="T68" fmla="*/ 610901 w 327"/>
              <a:gd name="T69" fmla="*/ 596922 h 370"/>
              <a:gd name="T70" fmla="*/ 712093 w 327"/>
              <a:gd name="T71" fmla="*/ 919785 h 370"/>
              <a:gd name="T72" fmla="*/ 490970 w 327"/>
              <a:gd name="T73" fmla="*/ 976098 h 370"/>
              <a:gd name="T74" fmla="*/ 610901 w 327"/>
              <a:gd name="T75" fmla="*/ 1021149 h 370"/>
              <a:gd name="T76" fmla="*/ 610901 w 327"/>
              <a:gd name="T77" fmla="*/ 1069954 h 370"/>
              <a:gd name="T78" fmla="*/ 876999 w 327"/>
              <a:gd name="T79" fmla="*/ 1328995 h 370"/>
              <a:gd name="T80" fmla="*/ 281089 w 327"/>
              <a:gd name="T81" fmla="*/ 1328995 h 370"/>
              <a:gd name="T82" fmla="*/ 610901 w 327"/>
              <a:gd name="T83" fmla="*/ 1130022 h 370"/>
              <a:gd name="T84" fmla="*/ 940713 w 327"/>
              <a:gd name="T85" fmla="*/ 1328995 h 37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27"/>
              <a:gd name="T130" fmla="*/ 0 h 370"/>
              <a:gd name="T131" fmla="*/ 327 w 327"/>
              <a:gd name="T132" fmla="*/ 370 h 37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27" h="370">
                <a:moveTo>
                  <a:pt x="287" y="4"/>
                </a:moveTo>
                <a:cubicBezTo>
                  <a:pt x="284" y="0"/>
                  <a:pt x="279" y="0"/>
                  <a:pt x="276" y="4"/>
                </a:cubicBezTo>
                <a:cubicBezTo>
                  <a:pt x="273" y="7"/>
                  <a:pt x="273" y="12"/>
                  <a:pt x="276" y="15"/>
                </a:cubicBezTo>
                <a:cubicBezTo>
                  <a:pt x="300" y="38"/>
                  <a:pt x="311" y="69"/>
                  <a:pt x="311" y="100"/>
                </a:cubicBezTo>
                <a:cubicBezTo>
                  <a:pt x="311" y="131"/>
                  <a:pt x="300" y="162"/>
                  <a:pt x="276" y="185"/>
                </a:cubicBezTo>
                <a:cubicBezTo>
                  <a:pt x="273" y="188"/>
                  <a:pt x="273" y="194"/>
                  <a:pt x="276" y="197"/>
                </a:cubicBezTo>
                <a:cubicBezTo>
                  <a:pt x="278" y="198"/>
                  <a:pt x="280" y="199"/>
                  <a:pt x="282" y="199"/>
                </a:cubicBezTo>
                <a:cubicBezTo>
                  <a:pt x="284" y="199"/>
                  <a:pt x="286" y="198"/>
                  <a:pt x="287" y="197"/>
                </a:cubicBezTo>
                <a:cubicBezTo>
                  <a:pt x="314" y="170"/>
                  <a:pt x="327" y="135"/>
                  <a:pt x="327" y="100"/>
                </a:cubicBezTo>
                <a:cubicBezTo>
                  <a:pt x="327" y="65"/>
                  <a:pt x="314" y="30"/>
                  <a:pt x="287" y="4"/>
                </a:cubicBezTo>
                <a:close/>
                <a:moveTo>
                  <a:pt x="273" y="100"/>
                </a:moveTo>
                <a:cubicBezTo>
                  <a:pt x="273" y="121"/>
                  <a:pt x="265" y="142"/>
                  <a:pt x="249" y="158"/>
                </a:cubicBezTo>
                <a:cubicBezTo>
                  <a:pt x="246" y="161"/>
                  <a:pt x="246" y="166"/>
                  <a:pt x="249" y="169"/>
                </a:cubicBezTo>
                <a:cubicBezTo>
                  <a:pt x="250" y="171"/>
                  <a:pt x="253" y="172"/>
                  <a:pt x="255" y="172"/>
                </a:cubicBezTo>
                <a:cubicBezTo>
                  <a:pt x="257" y="172"/>
                  <a:pt x="259" y="171"/>
                  <a:pt x="260" y="169"/>
                </a:cubicBezTo>
                <a:cubicBezTo>
                  <a:pt x="279" y="150"/>
                  <a:pt x="289" y="125"/>
                  <a:pt x="289" y="100"/>
                </a:cubicBezTo>
                <a:cubicBezTo>
                  <a:pt x="289" y="75"/>
                  <a:pt x="279" y="50"/>
                  <a:pt x="260" y="31"/>
                </a:cubicBezTo>
                <a:cubicBezTo>
                  <a:pt x="257" y="28"/>
                  <a:pt x="252" y="28"/>
                  <a:pt x="249" y="31"/>
                </a:cubicBezTo>
                <a:cubicBezTo>
                  <a:pt x="246" y="34"/>
                  <a:pt x="246" y="39"/>
                  <a:pt x="249" y="42"/>
                </a:cubicBezTo>
                <a:cubicBezTo>
                  <a:pt x="265" y="58"/>
                  <a:pt x="273" y="79"/>
                  <a:pt x="273" y="100"/>
                </a:cubicBezTo>
                <a:close/>
                <a:moveTo>
                  <a:pt x="222" y="142"/>
                </a:moveTo>
                <a:cubicBezTo>
                  <a:pt x="223" y="144"/>
                  <a:pt x="225" y="145"/>
                  <a:pt x="227" y="145"/>
                </a:cubicBezTo>
                <a:cubicBezTo>
                  <a:pt x="229" y="145"/>
                  <a:pt x="231" y="144"/>
                  <a:pt x="233" y="142"/>
                </a:cubicBezTo>
                <a:cubicBezTo>
                  <a:pt x="245" y="131"/>
                  <a:pt x="250" y="115"/>
                  <a:pt x="250" y="100"/>
                </a:cubicBezTo>
                <a:cubicBezTo>
                  <a:pt x="250" y="85"/>
                  <a:pt x="245" y="70"/>
                  <a:pt x="233" y="58"/>
                </a:cubicBezTo>
                <a:cubicBezTo>
                  <a:pt x="230" y="55"/>
                  <a:pt x="225" y="55"/>
                  <a:pt x="222" y="58"/>
                </a:cubicBezTo>
                <a:cubicBezTo>
                  <a:pt x="219" y="61"/>
                  <a:pt x="219" y="66"/>
                  <a:pt x="222" y="69"/>
                </a:cubicBezTo>
                <a:cubicBezTo>
                  <a:pt x="230" y="78"/>
                  <a:pt x="234" y="89"/>
                  <a:pt x="234" y="100"/>
                </a:cubicBezTo>
                <a:cubicBezTo>
                  <a:pt x="234" y="111"/>
                  <a:pt x="230" y="122"/>
                  <a:pt x="222" y="131"/>
                </a:cubicBezTo>
                <a:cubicBezTo>
                  <a:pt x="219" y="134"/>
                  <a:pt x="219" y="139"/>
                  <a:pt x="222" y="142"/>
                </a:cubicBezTo>
                <a:close/>
                <a:moveTo>
                  <a:pt x="51" y="185"/>
                </a:moveTo>
                <a:cubicBezTo>
                  <a:pt x="28" y="162"/>
                  <a:pt x="16" y="131"/>
                  <a:pt x="16" y="100"/>
                </a:cubicBezTo>
                <a:cubicBezTo>
                  <a:pt x="16" y="69"/>
                  <a:pt x="28" y="38"/>
                  <a:pt x="51" y="15"/>
                </a:cubicBezTo>
                <a:cubicBezTo>
                  <a:pt x="54" y="12"/>
                  <a:pt x="54" y="7"/>
                  <a:pt x="51" y="4"/>
                </a:cubicBezTo>
                <a:cubicBezTo>
                  <a:pt x="48" y="0"/>
                  <a:pt x="43" y="0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13" y="30"/>
                  <a:pt x="0" y="65"/>
                  <a:pt x="0" y="100"/>
                </a:cubicBezTo>
                <a:cubicBezTo>
                  <a:pt x="0" y="135"/>
                  <a:pt x="13" y="170"/>
                  <a:pt x="40" y="197"/>
                </a:cubicBezTo>
                <a:cubicBezTo>
                  <a:pt x="41" y="198"/>
                  <a:pt x="44" y="199"/>
                  <a:pt x="46" y="199"/>
                </a:cubicBezTo>
                <a:cubicBezTo>
                  <a:pt x="48" y="199"/>
                  <a:pt x="50" y="198"/>
                  <a:pt x="51" y="197"/>
                </a:cubicBezTo>
                <a:cubicBezTo>
                  <a:pt x="54" y="194"/>
                  <a:pt x="54" y="188"/>
                  <a:pt x="51" y="185"/>
                </a:cubicBezTo>
                <a:close/>
                <a:moveTo>
                  <a:pt x="67" y="169"/>
                </a:moveTo>
                <a:cubicBezTo>
                  <a:pt x="69" y="171"/>
                  <a:pt x="71" y="172"/>
                  <a:pt x="73" y="172"/>
                </a:cubicBezTo>
                <a:cubicBezTo>
                  <a:pt x="75" y="172"/>
                  <a:pt x="77" y="171"/>
                  <a:pt x="78" y="169"/>
                </a:cubicBezTo>
                <a:cubicBezTo>
                  <a:pt x="82" y="166"/>
                  <a:pt x="82" y="161"/>
                  <a:pt x="78" y="158"/>
                </a:cubicBezTo>
                <a:cubicBezTo>
                  <a:pt x="62" y="142"/>
                  <a:pt x="54" y="121"/>
                  <a:pt x="54" y="100"/>
                </a:cubicBezTo>
                <a:cubicBezTo>
                  <a:pt x="54" y="79"/>
                  <a:pt x="62" y="58"/>
                  <a:pt x="78" y="42"/>
                </a:cubicBezTo>
                <a:cubicBezTo>
                  <a:pt x="82" y="39"/>
                  <a:pt x="82" y="34"/>
                  <a:pt x="78" y="31"/>
                </a:cubicBezTo>
                <a:cubicBezTo>
                  <a:pt x="75" y="28"/>
                  <a:pt x="70" y="28"/>
                  <a:pt x="67" y="31"/>
                </a:cubicBezTo>
                <a:cubicBezTo>
                  <a:pt x="48" y="50"/>
                  <a:pt x="38" y="75"/>
                  <a:pt x="38" y="100"/>
                </a:cubicBezTo>
                <a:cubicBezTo>
                  <a:pt x="38" y="125"/>
                  <a:pt x="48" y="150"/>
                  <a:pt x="67" y="169"/>
                </a:cubicBezTo>
                <a:close/>
                <a:moveTo>
                  <a:pt x="94" y="142"/>
                </a:moveTo>
                <a:cubicBezTo>
                  <a:pt x="96" y="144"/>
                  <a:pt x="98" y="145"/>
                  <a:pt x="100" y="145"/>
                </a:cubicBezTo>
                <a:cubicBezTo>
                  <a:pt x="102" y="145"/>
                  <a:pt x="104" y="144"/>
                  <a:pt x="106" y="142"/>
                </a:cubicBezTo>
                <a:cubicBezTo>
                  <a:pt x="109" y="139"/>
                  <a:pt x="109" y="134"/>
                  <a:pt x="106" y="131"/>
                </a:cubicBezTo>
                <a:cubicBezTo>
                  <a:pt x="97" y="122"/>
                  <a:pt x="93" y="111"/>
                  <a:pt x="93" y="100"/>
                </a:cubicBezTo>
                <a:cubicBezTo>
                  <a:pt x="93" y="89"/>
                  <a:pt x="97" y="78"/>
                  <a:pt x="106" y="69"/>
                </a:cubicBezTo>
                <a:cubicBezTo>
                  <a:pt x="109" y="66"/>
                  <a:pt x="109" y="61"/>
                  <a:pt x="106" y="58"/>
                </a:cubicBezTo>
                <a:cubicBezTo>
                  <a:pt x="103" y="55"/>
                  <a:pt x="97" y="55"/>
                  <a:pt x="94" y="58"/>
                </a:cubicBezTo>
                <a:cubicBezTo>
                  <a:pt x="83" y="70"/>
                  <a:pt x="77" y="85"/>
                  <a:pt x="77" y="100"/>
                </a:cubicBezTo>
                <a:cubicBezTo>
                  <a:pt x="77" y="115"/>
                  <a:pt x="83" y="131"/>
                  <a:pt x="94" y="142"/>
                </a:cubicBezTo>
                <a:close/>
                <a:moveTo>
                  <a:pt x="267" y="349"/>
                </a:moveTo>
                <a:cubicBezTo>
                  <a:pt x="257" y="336"/>
                  <a:pt x="238" y="309"/>
                  <a:pt x="219" y="270"/>
                </a:cubicBezTo>
                <a:cubicBezTo>
                  <a:pt x="218" y="270"/>
                  <a:pt x="218" y="269"/>
                  <a:pt x="218" y="268"/>
                </a:cubicBezTo>
                <a:cubicBezTo>
                  <a:pt x="213" y="259"/>
                  <a:pt x="209" y="249"/>
                  <a:pt x="204" y="239"/>
                </a:cubicBezTo>
                <a:cubicBezTo>
                  <a:pt x="190" y="205"/>
                  <a:pt x="182" y="171"/>
                  <a:pt x="177" y="146"/>
                </a:cubicBezTo>
                <a:cubicBezTo>
                  <a:pt x="197" y="140"/>
                  <a:pt x="211" y="122"/>
                  <a:pt x="211" y="100"/>
                </a:cubicBezTo>
                <a:cubicBezTo>
                  <a:pt x="211" y="93"/>
                  <a:pt x="210" y="87"/>
                  <a:pt x="208" y="81"/>
                </a:cubicBezTo>
                <a:cubicBezTo>
                  <a:pt x="206" y="77"/>
                  <a:pt x="201" y="75"/>
                  <a:pt x="197" y="77"/>
                </a:cubicBezTo>
                <a:cubicBezTo>
                  <a:pt x="193" y="79"/>
                  <a:pt x="191" y="84"/>
                  <a:pt x="193" y="88"/>
                </a:cubicBezTo>
                <a:cubicBezTo>
                  <a:pt x="194" y="91"/>
                  <a:pt x="195" y="96"/>
                  <a:pt x="195" y="100"/>
                </a:cubicBezTo>
                <a:cubicBezTo>
                  <a:pt x="195" y="117"/>
                  <a:pt x="181" y="132"/>
                  <a:pt x="164" y="132"/>
                </a:cubicBezTo>
                <a:cubicBezTo>
                  <a:pt x="146" y="132"/>
                  <a:pt x="132" y="117"/>
                  <a:pt x="132" y="100"/>
                </a:cubicBezTo>
                <a:cubicBezTo>
                  <a:pt x="132" y="82"/>
                  <a:pt x="146" y="68"/>
                  <a:pt x="164" y="68"/>
                </a:cubicBezTo>
                <a:cubicBezTo>
                  <a:pt x="169" y="68"/>
                  <a:pt x="173" y="69"/>
                  <a:pt x="177" y="71"/>
                </a:cubicBezTo>
                <a:cubicBezTo>
                  <a:pt x="181" y="73"/>
                  <a:pt x="186" y="71"/>
                  <a:pt x="188" y="67"/>
                </a:cubicBezTo>
                <a:cubicBezTo>
                  <a:pt x="190" y="63"/>
                  <a:pt x="188" y="59"/>
                  <a:pt x="184" y="57"/>
                </a:cubicBezTo>
                <a:cubicBezTo>
                  <a:pt x="184" y="57"/>
                  <a:pt x="184" y="57"/>
                  <a:pt x="184" y="57"/>
                </a:cubicBezTo>
                <a:cubicBezTo>
                  <a:pt x="178" y="54"/>
                  <a:pt x="171" y="52"/>
                  <a:pt x="164" y="52"/>
                </a:cubicBezTo>
                <a:cubicBezTo>
                  <a:pt x="137" y="52"/>
                  <a:pt x="116" y="74"/>
                  <a:pt x="116" y="100"/>
                </a:cubicBezTo>
                <a:cubicBezTo>
                  <a:pt x="116" y="121"/>
                  <a:pt x="130" y="140"/>
                  <a:pt x="150" y="146"/>
                </a:cubicBezTo>
                <a:cubicBezTo>
                  <a:pt x="145" y="170"/>
                  <a:pt x="136" y="205"/>
                  <a:pt x="123" y="239"/>
                </a:cubicBezTo>
                <a:cubicBezTo>
                  <a:pt x="118" y="249"/>
                  <a:pt x="114" y="259"/>
                  <a:pt x="109" y="268"/>
                </a:cubicBezTo>
                <a:cubicBezTo>
                  <a:pt x="109" y="269"/>
                  <a:pt x="108" y="270"/>
                  <a:pt x="108" y="271"/>
                </a:cubicBezTo>
                <a:cubicBezTo>
                  <a:pt x="97" y="293"/>
                  <a:pt x="85" y="312"/>
                  <a:pt x="76" y="326"/>
                </a:cubicBezTo>
                <a:cubicBezTo>
                  <a:pt x="69" y="336"/>
                  <a:pt x="63" y="344"/>
                  <a:pt x="59" y="349"/>
                </a:cubicBezTo>
                <a:cubicBezTo>
                  <a:pt x="57" y="351"/>
                  <a:pt x="55" y="353"/>
                  <a:pt x="54" y="355"/>
                </a:cubicBezTo>
                <a:cubicBezTo>
                  <a:pt x="53" y="356"/>
                  <a:pt x="52" y="357"/>
                  <a:pt x="52" y="357"/>
                </a:cubicBezTo>
                <a:cubicBezTo>
                  <a:pt x="50" y="359"/>
                  <a:pt x="50" y="362"/>
                  <a:pt x="51" y="365"/>
                </a:cubicBezTo>
                <a:cubicBezTo>
                  <a:pt x="52" y="368"/>
                  <a:pt x="55" y="370"/>
                  <a:pt x="58" y="370"/>
                </a:cubicBezTo>
                <a:cubicBezTo>
                  <a:pt x="97" y="370"/>
                  <a:pt x="97" y="370"/>
                  <a:pt x="97" y="370"/>
                </a:cubicBezTo>
                <a:cubicBezTo>
                  <a:pt x="100" y="370"/>
                  <a:pt x="102" y="368"/>
                  <a:pt x="104" y="366"/>
                </a:cubicBezTo>
                <a:cubicBezTo>
                  <a:pt x="115" y="345"/>
                  <a:pt x="138" y="331"/>
                  <a:pt x="163" y="331"/>
                </a:cubicBezTo>
                <a:cubicBezTo>
                  <a:pt x="189" y="331"/>
                  <a:pt x="211" y="345"/>
                  <a:pt x="223" y="366"/>
                </a:cubicBezTo>
                <a:cubicBezTo>
                  <a:pt x="224" y="368"/>
                  <a:pt x="227" y="370"/>
                  <a:pt x="230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71" y="370"/>
                  <a:pt x="274" y="368"/>
                  <a:pt x="275" y="365"/>
                </a:cubicBezTo>
                <a:cubicBezTo>
                  <a:pt x="276" y="362"/>
                  <a:pt x="276" y="359"/>
                  <a:pt x="274" y="357"/>
                </a:cubicBezTo>
                <a:cubicBezTo>
                  <a:pt x="274" y="357"/>
                  <a:pt x="271" y="354"/>
                  <a:pt x="267" y="349"/>
                </a:cubicBezTo>
                <a:close/>
                <a:moveTo>
                  <a:pt x="163" y="159"/>
                </a:moveTo>
                <a:cubicBezTo>
                  <a:pt x="168" y="179"/>
                  <a:pt x="174" y="203"/>
                  <a:pt x="183" y="228"/>
                </a:cubicBezTo>
                <a:cubicBezTo>
                  <a:pt x="177" y="227"/>
                  <a:pt x="170" y="227"/>
                  <a:pt x="163" y="227"/>
                </a:cubicBezTo>
                <a:cubicBezTo>
                  <a:pt x="157" y="227"/>
                  <a:pt x="150" y="227"/>
                  <a:pt x="144" y="228"/>
                </a:cubicBezTo>
                <a:cubicBezTo>
                  <a:pt x="153" y="203"/>
                  <a:pt x="159" y="179"/>
                  <a:pt x="163" y="159"/>
                </a:cubicBezTo>
                <a:close/>
                <a:moveTo>
                  <a:pt x="137" y="245"/>
                </a:moveTo>
                <a:cubicBezTo>
                  <a:pt x="146" y="244"/>
                  <a:pt x="154" y="243"/>
                  <a:pt x="163" y="243"/>
                </a:cubicBezTo>
                <a:cubicBezTo>
                  <a:pt x="172" y="243"/>
                  <a:pt x="181" y="244"/>
                  <a:pt x="190" y="245"/>
                </a:cubicBezTo>
                <a:cubicBezTo>
                  <a:pt x="192" y="250"/>
                  <a:pt x="194" y="255"/>
                  <a:pt x="196" y="260"/>
                </a:cubicBezTo>
                <a:cubicBezTo>
                  <a:pt x="186" y="257"/>
                  <a:pt x="174" y="256"/>
                  <a:pt x="163" y="256"/>
                </a:cubicBezTo>
                <a:cubicBezTo>
                  <a:pt x="152" y="256"/>
                  <a:pt x="141" y="257"/>
                  <a:pt x="131" y="260"/>
                </a:cubicBezTo>
                <a:cubicBezTo>
                  <a:pt x="133" y="255"/>
                  <a:pt x="135" y="250"/>
                  <a:pt x="137" y="245"/>
                </a:cubicBezTo>
                <a:close/>
                <a:moveTo>
                  <a:pt x="122" y="279"/>
                </a:moveTo>
                <a:cubicBezTo>
                  <a:pt x="135" y="275"/>
                  <a:pt x="149" y="272"/>
                  <a:pt x="163" y="272"/>
                </a:cubicBezTo>
                <a:cubicBezTo>
                  <a:pt x="178" y="272"/>
                  <a:pt x="192" y="275"/>
                  <a:pt x="205" y="279"/>
                </a:cubicBezTo>
                <a:cubicBezTo>
                  <a:pt x="208" y="286"/>
                  <a:pt x="212" y="292"/>
                  <a:pt x="215" y="298"/>
                </a:cubicBezTo>
                <a:cubicBezTo>
                  <a:pt x="199" y="290"/>
                  <a:pt x="182" y="285"/>
                  <a:pt x="163" y="285"/>
                </a:cubicBezTo>
                <a:cubicBezTo>
                  <a:pt x="145" y="285"/>
                  <a:pt x="127" y="290"/>
                  <a:pt x="112" y="298"/>
                </a:cubicBezTo>
                <a:cubicBezTo>
                  <a:pt x="115" y="292"/>
                  <a:pt x="118" y="286"/>
                  <a:pt x="122" y="279"/>
                </a:cubicBezTo>
                <a:close/>
                <a:moveTo>
                  <a:pt x="234" y="354"/>
                </a:moveTo>
                <a:cubicBezTo>
                  <a:pt x="219" y="330"/>
                  <a:pt x="193" y="315"/>
                  <a:pt x="163" y="315"/>
                </a:cubicBezTo>
                <a:cubicBezTo>
                  <a:pt x="133" y="315"/>
                  <a:pt x="107" y="330"/>
                  <a:pt x="92" y="354"/>
                </a:cubicBezTo>
                <a:cubicBezTo>
                  <a:pt x="75" y="354"/>
                  <a:pt x="75" y="354"/>
                  <a:pt x="75" y="354"/>
                </a:cubicBezTo>
                <a:cubicBezTo>
                  <a:pt x="78" y="350"/>
                  <a:pt x="81" y="346"/>
                  <a:pt x="85" y="341"/>
                </a:cubicBezTo>
                <a:cubicBezTo>
                  <a:pt x="85" y="341"/>
                  <a:pt x="85" y="341"/>
                  <a:pt x="85" y="341"/>
                </a:cubicBezTo>
                <a:cubicBezTo>
                  <a:pt x="103" y="317"/>
                  <a:pt x="131" y="301"/>
                  <a:pt x="163" y="301"/>
                </a:cubicBezTo>
                <a:cubicBezTo>
                  <a:pt x="195" y="301"/>
                  <a:pt x="223" y="317"/>
                  <a:pt x="241" y="341"/>
                </a:cubicBezTo>
                <a:cubicBezTo>
                  <a:pt x="241" y="341"/>
                  <a:pt x="242" y="341"/>
                  <a:pt x="242" y="341"/>
                </a:cubicBezTo>
                <a:cubicBezTo>
                  <a:pt x="245" y="346"/>
                  <a:pt x="248" y="350"/>
                  <a:pt x="251" y="354"/>
                </a:cubicBezTo>
                <a:lnTo>
                  <a:pt x="234" y="354"/>
                </a:lnTo>
                <a:close/>
              </a:path>
            </a:pathLst>
          </a:custGeom>
          <a:solidFill>
            <a:srgbClr val="002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ru-RU" sz="20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7" y="152028"/>
            <a:ext cx="6484286" cy="45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6737400" y="4735809"/>
            <a:ext cx="2133600" cy="273844"/>
          </a:xfrm>
        </p:spPr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1519" y="2067694"/>
            <a:ext cx="8640962" cy="208823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0" h="0"/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3527" y="2139702"/>
            <a:ext cx="849694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Пользуйтесь </a:t>
            </a:r>
            <a:r>
              <a:rPr lang="ru-RU" sz="2600" b="1" dirty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мобильной связью «Летай» и получайте скидку до </a:t>
            </a:r>
            <a:r>
              <a:rPr lang="ru-RU" sz="3500" b="1" i="1" dirty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50</a:t>
            </a:r>
            <a:r>
              <a:rPr lang="ru-RU" sz="3500" b="1" dirty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%</a:t>
            </a:r>
            <a:r>
              <a:rPr lang="ru-RU" sz="2600" b="1" dirty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 на оплату услуг Интернет, ТВ и телефонии от «Таттелеком» по программе «Вместе выгодно». 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695835" y="195486"/>
            <a:ext cx="68827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Вместе выгодно!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7012" y="1059582"/>
            <a:ext cx="7980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Times New Roman" pitchFamily="18" charset="0"/>
              </a:rPr>
              <a:t>ПАО «Таттелеком» предоставляет все услуги связи от одного оператора (телефония, ТВ, Интернет и мобильная связь) по всей Республике Татарстан, что позволяет существенно экономить на расходах!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0466" y="4323278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Calibri" panose="020F0502020204030204" pitchFamily="34" charset="0"/>
                <a:cs typeface="Times New Roman" pitchFamily="18" charset="0"/>
              </a:rPr>
              <a:t>Подробные правила участия в программе на сайте www.letai.ru.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1344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3975906"/>
            <a:ext cx="9036496" cy="1080120"/>
          </a:xfrm>
          <a:prstGeom prst="rect">
            <a:avLst/>
          </a:prstGeom>
        </p:spPr>
        <p:txBody>
          <a:bodyPr lIns="91422" tIns="45711" rIns="91422" bIns="45711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34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Выгодное </a:t>
            </a:r>
            <a:r>
              <a:rPr lang="ru-RU" sz="2400" b="1" spc="34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решение для </a:t>
            </a:r>
            <a:r>
              <a:rPr lang="ru-RU" sz="2400" b="1" spc="34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бизнеса от ПАО </a:t>
            </a:r>
            <a:r>
              <a:rPr lang="ru-RU" sz="2400" b="1" spc="34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«Таттелеком</a:t>
            </a:r>
            <a:r>
              <a:rPr lang="ru-RU" sz="2400" b="1" spc="34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r>
              <a:rPr lang="ru-RU" sz="2900" b="1" spc="34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algn="ctr" defTabSz="9142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spc="34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Мобильные звонки </a:t>
            </a:r>
            <a:r>
              <a:rPr lang="ru-RU" sz="3300" b="1" spc="34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 4</a:t>
            </a:r>
            <a:r>
              <a:rPr lang="en-US" sz="3300" b="1" spc="34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G-</a:t>
            </a:r>
            <a:r>
              <a:rPr lang="ru-RU" sz="3300" b="1" spc="34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Интернет</a:t>
            </a:r>
            <a:endParaRPr lang="en-US" sz="2200" b="1" spc="34" dirty="0" smtClean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21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1520" y="195487"/>
            <a:ext cx="7632848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Преимущества мобильных услуг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«Таттелеком»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497" y="789552"/>
            <a:ext cx="81734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Наша сеть запущена во всех крупных городах и районных центрах РТ.</a:t>
            </a:r>
            <a:endParaRPr lang="ru-RU" sz="1600" b="1" dirty="0">
              <a:solidFill>
                <a:srgbClr val="0070C0"/>
              </a:solidFill>
              <a:latin typeface="+mn-lt"/>
            </a:endParaRPr>
          </a:p>
          <a:p>
            <a:pPr marL="285750" indent="-285750" algn="just"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70C0"/>
                </a:solidFill>
                <a:latin typeface="+mn-lt"/>
              </a:rPr>
              <a:t>Мы первыми в России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построил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и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сеть 4</a:t>
            </a:r>
            <a:r>
              <a:rPr lang="en-US" sz="1600" b="1" dirty="0" smtClean="0">
                <a:solidFill>
                  <a:srgbClr val="0070C0"/>
                </a:solidFill>
                <a:latin typeface="+mn-lt"/>
              </a:rPr>
              <a:t>G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-Интернет</a:t>
            </a:r>
            <a:r>
              <a:rPr lang="en-US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на частоте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1800МГц.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При строительстве сети использовались волоконно-оптические линии связи, что позволило обеспечить высокую скорость 4</a:t>
            </a:r>
            <a:r>
              <a:rPr lang="en-US" sz="1600" b="1" dirty="0" smtClean="0">
                <a:solidFill>
                  <a:srgbClr val="0070C0"/>
                </a:solidFill>
                <a:latin typeface="+mn-lt"/>
              </a:rPr>
              <a:t>G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-Интернета до каждой базовой станции.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Зона покрытия базовой станции 4</a:t>
            </a:r>
            <a:r>
              <a:rPr lang="en-US" sz="1600" b="1" dirty="0" smtClean="0">
                <a:solidFill>
                  <a:srgbClr val="0070C0"/>
                </a:solidFill>
                <a:latin typeface="+mn-lt"/>
              </a:rPr>
              <a:t>G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на частоте 1800МГц больше, чем на частоте 2600МГц (МТС, Билайн, Мегафон).</a:t>
            </a:r>
          </a:p>
          <a:p>
            <a:pPr marL="285750" indent="-285750" algn="just"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Сигнал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с частотой 1800МГц имеет более глубокое проникновение в здания, чем на частоте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2600МГц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(МТС, Билайн, Мегафон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).</a:t>
            </a:r>
            <a:endParaRPr lang="ru-RU" sz="1600" b="1" dirty="0">
              <a:solidFill>
                <a:srgbClr val="0070C0"/>
              </a:solidFill>
            </a:endParaRPr>
          </a:p>
          <a:p>
            <a:pPr marL="285750" indent="-285750" algn="just"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Разработаны тарифные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планы  с максимальными </a:t>
            </a:r>
            <a:endParaRPr lang="ru-RU" sz="1600" b="1" dirty="0" smtClean="0">
              <a:solidFill>
                <a:srgbClr val="0070C0"/>
              </a:solidFill>
              <a:latin typeface="+mn-lt"/>
            </a:endParaRPr>
          </a:p>
          <a:p>
            <a:pPr indent="266700" algn="just">
              <a:buClr>
                <a:srgbClr val="FF0000"/>
              </a:buClr>
              <a:buSzPct val="150000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возможностями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по уникальной цене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.</a:t>
            </a:r>
            <a:endParaRPr lang="ru-RU" sz="1600" dirty="0" smtClean="0"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152365"/>
              </p:ext>
            </p:extLst>
          </p:nvPr>
        </p:nvGraphicFramePr>
        <p:xfrm>
          <a:off x="428625" y="4509608"/>
          <a:ext cx="8072438" cy="213360"/>
        </p:xfrm>
        <a:graphic>
          <a:graphicData uri="http://schemas.openxmlformats.org/drawingml/2006/table">
            <a:tbl>
              <a:tblPr/>
              <a:tblGrid>
                <a:gridCol w="8072438"/>
              </a:tblGrid>
              <a:tr h="106680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7" name="Picture 3" descr="\\CANOPUS\UserProfile$\tat100mov\Мои документы\РАБОТА\Картинки\shutterstock_46795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71750"/>
            <a:ext cx="1607842" cy="2198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CANOPUS\UserProfile$\tat100mov\Мои документы\РАБОТА\Картинки\Дуэт комбинированны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1166" y="3229264"/>
            <a:ext cx="2448272" cy="1538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CANOPUS\UserProfile$\tat100mov\Мои документы\РАБОТА\Картинки\shutterstock_310829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74" y="3328709"/>
            <a:ext cx="2255118" cy="133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99592" y="699542"/>
            <a:ext cx="7344816" cy="39333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2332038" algn="ctr" eaLnBrk="1" hangingPunct="1">
              <a:lnSpc>
                <a:spcPct val="130000"/>
              </a:lnSpc>
            </a:pPr>
            <a:r>
              <a:rPr lang="ru-RU" b="1" dirty="0">
                <a:solidFill>
                  <a:srgbClr val="0070C0"/>
                </a:solidFill>
                <a:latin typeface="+mn-lt"/>
              </a:rPr>
              <a:t>Если ваша цель – </a:t>
            </a:r>
            <a:r>
              <a:rPr lang="ru-RU" b="1" u="sng" dirty="0">
                <a:solidFill>
                  <a:srgbClr val="0070C0"/>
                </a:solidFill>
                <a:latin typeface="+mn-lt"/>
              </a:rPr>
              <a:t>оптимизация </a:t>
            </a:r>
            <a:endParaRPr lang="en-US" b="1" u="sng" dirty="0">
              <a:solidFill>
                <a:srgbClr val="0070C0"/>
              </a:solidFill>
              <a:latin typeface="+mn-lt"/>
            </a:endParaRPr>
          </a:p>
          <a:p>
            <a:pPr indent="2332038" algn="ctr" eaLnBrk="1" hangingPunct="1">
              <a:lnSpc>
                <a:spcPct val="130000"/>
              </a:lnSpc>
            </a:pPr>
            <a:r>
              <a:rPr lang="ru-RU" b="1" u="sng" dirty="0">
                <a:solidFill>
                  <a:srgbClr val="0070C0"/>
                </a:solidFill>
                <a:latin typeface="+mn-lt"/>
              </a:rPr>
              <a:t>расходов Ваших сотрудников </a:t>
            </a:r>
          </a:p>
          <a:p>
            <a:pPr indent="2332038" algn="ctr" eaLnBrk="1" hangingPunct="1">
              <a:lnSpc>
                <a:spcPct val="130000"/>
              </a:lnSpc>
            </a:pPr>
            <a:r>
              <a:rPr lang="ru-RU" b="1" dirty="0">
                <a:solidFill>
                  <a:srgbClr val="0070C0"/>
                </a:solidFill>
                <a:latin typeface="+mn-lt"/>
              </a:rPr>
              <a:t>на мобильные услуги связи, </a:t>
            </a:r>
            <a:endParaRPr lang="en-US" b="1" dirty="0">
              <a:solidFill>
                <a:srgbClr val="0070C0"/>
              </a:solidFill>
              <a:latin typeface="+mn-lt"/>
            </a:endParaRPr>
          </a:p>
          <a:p>
            <a:pPr indent="2332038" algn="ctr" eaLnBrk="1" hangingPunct="1">
              <a:lnSpc>
                <a:spcPct val="130000"/>
              </a:lnSpc>
            </a:pPr>
            <a:r>
              <a:rPr lang="ru-RU" b="1" dirty="0">
                <a:solidFill>
                  <a:srgbClr val="0070C0"/>
                </a:solidFill>
                <a:latin typeface="+mn-lt"/>
              </a:rPr>
              <a:t>наше предложение как раз для Вас!</a:t>
            </a:r>
          </a:p>
          <a:p>
            <a:pPr indent="2239963" algn="ctr" eaLnBrk="1" hangingPunct="1">
              <a:lnSpc>
                <a:spcPct val="130000"/>
              </a:lnSpc>
              <a:tabLst>
                <a:tab pos="1438275" algn="l"/>
                <a:tab pos="1520825" algn="l"/>
              </a:tabLst>
            </a:pPr>
            <a:endParaRPr lang="ru-RU" b="1" dirty="0">
              <a:solidFill>
                <a:srgbClr val="FF6E0A"/>
              </a:solidFill>
              <a:latin typeface="+mn-lt"/>
            </a:endParaRPr>
          </a:p>
          <a:p>
            <a:pPr indent="2239963" algn="ctr" eaLnBrk="1" hangingPunct="1">
              <a:lnSpc>
                <a:spcPct val="130000"/>
              </a:lnSpc>
              <a:tabLst>
                <a:tab pos="1438275" algn="l"/>
                <a:tab pos="1520825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+mn-lt"/>
              </a:rPr>
              <a:t>С нашими тарифами Ваши сотрудники получат</a:t>
            </a:r>
          </a:p>
          <a:p>
            <a:pPr indent="2239963" algn="ctr" eaLnBrk="1" hangingPunct="1">
              <a:lnSpc>
                <a:spcPct val="130000"/>
              </a:lnSpc>
              <a:tabLst>
                <a:tab pos="1438275" algn="l"/>
                <a:tab pos="1520825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+mn-lt"/>
              </a:rPr>
              <a:t> комфортное для них соотношение</a:t>
            </a:r>
          </a:p>
          <a:p>
            <a:pPr indent="2239963" algn="ctr" eaLnBrk="1" hangingPunct="1">
              <a:lnSpc>
                <a:spcPct val="130000"/>
              </a:lnSpc>
              <a:tabLst>
                <a:tab pos="1438275" algn="l"/>
                <a:tab pos="1520825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минут,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SMS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MMS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 и 4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G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-Интернет.</a:t>
            </a:r>
          </a:p>
          <a:p>
            <a:pPr algn="ctr" eaLnBrk="1" hangingPunct="1">
              <a:lnSpc>
                <a:spcPct val="130000"/>
              </a:lnSpc>
              <a:tabLst>
                <a:tab pos="1438275" algn="l"/>
                <a:tab pos="1520825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Выбирайте гибкие решения от «Таттелеком» -</a:t>
            </a:r>
          </a:p>
          <a:p>
            <a:pPr algn="ctr" eaLnBrk="1" hangingPunct="1">
              <a:lnSpc>
                <a:spcPct val="130000"/>
              </a:lnSpc>
              <a:tabLst>
                <a:tab pos="1438275" algn="l"/>
                <a:tab pos="1520825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сегодня, завтра и в будущем!</a:t>
            </a:r>
            <a:endParaRPr lang="ru-RU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996" y="195487"/>
            <a:ext cx="7761383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Мобильные услуги «Таттелеком»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\\Algol\users\Документы отдела маркетинга\Сонц\таттелеком бизнес\images\shutterstock_40454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83" y="1113590"/>
            <a:ext cx="2273293" cy="243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9512" y="195487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Тарифные планы на звонки и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4G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-Интернет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777996"/>
            <a:ext cx="86409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u="sng" dirty="0">
                <a:solidFill>
                  <a:srgbClr val="0070C0"/>
                </a:solidFill>
                <a:latin typeface="+mn-lt"/>
              </a:rPr>
              <a:t>Голосовые тарифы с 4</a:t>
            </a:r>
            <a:r>
              <a:rPr lang="en-US" sz="2000" b="1" u="sng" dirty="0">
                <a:solidFill>
                  <a:srgbClr val="0070C0"/>
                </a:solidFill>
                <a:latin typeface="+mn-lt"/>
              </a:rPr>
              <a:t>G-</a:t>
            </a:r>
            <a:r>
              <a:rPr lang="ru-RU" sz="2000" b="1" u="sng" dirty="0">
                <a:solidFill>
                  <a:srgbClr val="0070C0"/>
                </a:solidFill>
                <a:latin typeface="+mn-lt"/>
              </a:rPr>
              <a:t>интернетом: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Тарифный план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«БИЗНЕС-ЭКОНОМ»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70C0"/>
                </a:solidFill>
                <a:latin typeface="+mn-lt"/>
              </a:rPr>
              <a:t>Тарифная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линейка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«БИЗНЕС»</a:t>
            </a:r>
          </a:p>
          <a:p>
            <a:pPr>
              <a:defRPr/>
            </a:pPr>
            <a:r>
              <a:rPr lang="ru-RU" sz="2000" b="1" u="sng" dirty="0" smtClean="0">
                <a:solidFill>
                  <a:srgbClr val="0070C0"/>
                </a:solidFill>
                <a:latin typeface="+mn-lt"/>
              </a:rPr>
              <a:t>Высокоскоростной </a:t>
            </a:r>
            <a:r>
              <a:rPr lang="ru-RU" sz="2000" b="1" u="sng" dirty="0">
                <a:solidFill>
                  <a:srgbClr val="0070C0"/>
                </a:solidFill>
                <a:latin typeface="+mn-lt"/>
              </a:rPr>
              <a:t>4</a:t>
            </a:r>
            <a:r>
              <a:rPr lang="en-US" sz="2000" b="1" u="sng" dirty="0">
                <a:solidFill>
                  <a:srgbClr val="0070C0"/>
                </a:solidFill>
                <a:latin typeface="+mn-lt"/>
              </a:rPr>
              <a:t>G-</a:t>
            </a:r>
            <a:r>
              <a:rPr lang="ru-RU" sz="2000" b="1" u="sng" dirty="0">
                <a:solidFill>
                  <a:srgbClr val="0070C0"/>
                </a:solidFill>
                <a:latin typeface="+mn-lt"/>
              </a:rPr>
              <a:t>Интернет: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70C0"/>
                </a:solidFill>
                <a:latin typeface="+mn-lt"/>
              </a:rPr>
              <a:t>Тарифная линейка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«ТУРБО (для 4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G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модема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)»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70C0"/>
                </a:solidFill>
                <a:latin typeface="+mn-lt"/>
              </a:rPr>
              <a:t>Тарифный план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«Интернет-модем» (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для 4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G 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модема)</a:t>
            </a:r>
            <a:endParaRPr lang="ru-RU" sz="2000" b="1" dirty="0" smtClean="0">
              <a:solidFill>
                <a:srgbClr val="FF000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Тарифная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линейка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«ТУРБО (для 4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G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 планшета)»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70C0"/>
                </a:solidFill>
                <a:latin typeface="+mn-lt"/>
              </a:rPr>
              <a:t>Тарифный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план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«ТУРБО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UNLIM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 (для 4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 роутера)»</a:t>
            </a:r>
          </a:p>
          <a:p>
            <a:pPr>
              <a:defRPr/>
            </a:pPr>
            <a:r>
              <a:rPr lang="ru-RU" sz="2000" b="1" u="sng" dirty="0">
                <a:solidFill>
                  <a:srgbClr val="0070C0"/>
                </a:solidFill>
                <a:latin typeface="+mn-lt"/>
              </a:rPr>
              <a:t>Тариф для быстрой связи между устройствами</a:t>
            </a:r>
            <a:r>
              <a:rPr lang="ru-RU" sz="2000" b="1" u="sng" dirty="0" smtClean="0">
                <a:solidFill>
                  <a:srgbClr val="0070C0"/>
                </a:solidFill>
                <a:latin typeface="+mn-lt"/>
              </a:rPr>
              <a:t>:</a:t>
            </a:r>
          </a:p>
          <a:p>
            <a:pPr marL="342900" indent="-34290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70C0"/>
                </a:solidFill>
                <a:latin typeface="+mn-lt"/>
              </a:rPr>
              <a:t>Тарифный план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М2М Бизнес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»</a:t>
            </a:r>
            <a:endParaRPr lang="ru-RU" sz="900" b="1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+mj-lt"/>
              </a:rPr>
              <a:t>Не </a:t>
            </a:r>
            <a:r>
              <a:rPr lang="ru-RU" b="1" dirty="0">
                <a:solidFill>
                  <a:srgbClr val="0070C0"/>
                </a:solidFill>
                <a:latin typeface="+mj-lt"/>
              </a:rPr>
              <a:t>нужно ломать голову при выборе тарифа! </a:t>
            </a:r>
          </a:p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latin typeface="+mj-lt"/>
              </a:rPr>
              <a:t>Мы разработали </a:t>
            </a:r>
            <a:r>
              <a:rPr lang="ru-RU" b="1" dirty="0" smtClean="0">
                <a:solidFill>
                  <a:srgbClr val="0070C0"/>
                </a:solidFill>
                <a:latin typeface="+mj-lt"/>
              </a:rPr>
              <a:t>для Вас специальные решения!</a:t>
            </a:r>
            <a:endParaRPr lang="ru-RU" b="1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endParaRPr lang="ru-RU" sz="1600" dirty="0">
              <a:latin typeface="+mj-lt"/>
            </a:endParaRPr>
          </a:p>
        </p:txBody>
      </p:sp>
      <p:pic>
        <p:nvPicPr>
          <p:cNvPr id="6" name="Picture 3" descr="\\CANOPUS\UserProfile$\tat100mov\Мои документы\РАБОТА\Картинки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6" y="1059582"/>
            <a:ext cx="2041324" cy="140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obilestab.com/uploads/posts/2013-02/1361996483_xperia-tablet-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30235"/>
            <a:ext cx="1499792" cy="7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vian.ru/images/download/3G_MODEM/usbflashcardwithcardreader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28" y="4177519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5gwifi.org/images/uploads/products/belkin-ac1200-hero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5926"/>
            <a:ext cx="191497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0.gstatic.com/images?q=tbn:ANd9GcQEi-zCL8gOy3nWpsrA7A36BS7z74CgYSlckAWb4yfhNPRzzUP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43" y="3754204"/>
            <a:ext cx="1091021" cy="69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4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195487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Голосовые тарифы с 4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G-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нтернетом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1520" y="627535"/>
            <a:ext cx="8397464" cy="402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ru-RU" sz="800" dirty="0" smtClean="0"/>
          </a:p>
          <a:p>
            <a:pPr algn="ctr">
              <a:defRPr/>
            </a:pP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БИЗНЕС-ЭКОНОМ</a:t>
            </a:r>
            <a:endParaRPr lang="ru-RU" sz="2400" b="1" u="sng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ru-RU" sz="2400" b="1" u="sng" dirty="0" smtClean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endParaRPr lang="ru-RU" sz="800" dirty="0" smtClean="0">
              <a:latin typeface="+mn-lt"/>
            </a:endParaRPr>
          </a:p>
          <a:p>
            <a:pPr fontAlgn="ctr"/>
            <a:r>
              <a:rPr lang="ru-RU" sz="2000" dirty="0" smtClean="0">
                <a:latin typeface="+mn-lt"/>
              </a:rPr>
              <a:t> </a:t>
            </a:r>
          </a:p>
          <a:p>
            <a:pPr fontAlgn="ctr"/>
            <a:endParaRPr lang="ru-RU" sz="2000" dirty="0" smtClean="0">
              <a:latin typeface="+mn-lt"/>
            </a:endParaRPr>
          </a:p>
          <a:p>
            <a:pPr>
              <a:defRPr/>
            </a:pPr>
            <a:endParaRPr lang="ru-RU" sz="2000" dirty="0" smtClean="0">
              <a:latin typeface="+mn-lt"/>
            </a:endParaRPr>
          </a:p>
          <a:p>
            <a:pPr>
              <a:defRPr/>
            </a:pPr>
            <a:endParaRPr lang="ru-RU" sz="2000" dirty="0" smtClean="0">
              <a:latin typeface="+mn-lt"/>
            </a:endParaRP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endParaRPr lang="ru-RU" sz="2000" dirty="0" smtClean="0">
              <a:latin typeface="+mn-lt"/>
            </a:endParaRP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>
              <a:defRPr/>
            </a:pPr>
            <a:endParaRPr lang="ru-RU" sz="2000" dirty="0" smtClean="0">
              <a:latin typeface="+mn-lt"/>
            </a:endParaRPr>
          </a:p>
          <a:p>
            <a:pPr>
              <a:defRPr/>
            </a:pPr>
            <a:endParaRPr lang="ru-RU" sz="1050" dirty="0" smtClean="0">
              <a:latin typeface="+mn-lt"/>
            </a:endParaRPr>
          </a:p>
          <a:p>
            <a:pPr>
              <a:defRPr/>
            </a:pPr>
            <a:r>
              <a:rPr lang="ru-RU" sz="1050" dirty="0" smtClean="0">
                <a:latin typeface="+mn-lt"/>
              </a:rPr>
              <a:t>Возможно подключение интернет-опций 4</a:t>
            </a:r>
            <a:r>
              <a:rPr lang="en-US" sz="1050" dirty="0" smtClean="0">
                <a:latin typeface="+mn-lt"/>
              </a:rPr>
              <a:t>G</a:t>
            </a:r>
            <a:r>
              <a:rPr lang="ru-RU" sz="1050" dirty="0" smtClean="0">
                <a:latin typeface="+mn-lt"/>
              </a:rPr>
              <a:t>.</a:t>
            </a:r>
            <a:endParaRPr lang="ru-RU" sz="1050" dirty="0">
              <a:latin typeface="+mn-lt"/>
            </a:endParaRPr>
          </a:p>
          <a:p>
            <a:pPr>
              <a:defRPr/>
            </a:pPr>
            <a:r>
              <a:rPr lang="ru-RU" sz="1050" dirty="0" smtClean="0">
                <a:latin typeface="+mn-lt"/>
              </a:rPr>
              <a:t>Тариф указан с учетом НДС </a:t>
            </a:r>
            <a:r>
              <a:rPr lang="ru-RU" sz="1050" dirty="0">
                <a:latin typeface="+mn-lt"/>
              </a:rPr>
              <a:t>(18</a:t>
            </a:r>
            <a:r>
              <a:rPr lang="ru-RU" sz="1050" dirty="0" smtClean="0">
                <a:latin typeface="+mn-lt"/>
              </a:rPr>
              <a:t>%).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844484"/>
              </p:ext>
            </p:extLst>
          </p:nvPr>
        </p:nvGraphicFramePr>
        <p:xfrm>
          <a:off x="179516" y="1329613"/>
          <a:ext cx="8784975" cy="282293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984776"/>
                <a:gridCol w="1800199"/>
              </a:tblGrid>
              <a:tr h="337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Минимальный авансовый платеж, руб.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50,00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  <a:tr h="3461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Исходящие </a:t>
                      </a:r>
                      <a:r>
                        <a:rPr lang="ru-RU" sz="1100" u="none" strike="noStrike" dirty="0" smtClean="0">
                          <a:effectLst/>
                        </a:rPr>
                        <a:t>вызовы </a:t>
                      </a:r>
                      <a:r>
                        <a:rPr lang="ru-RU" sz="1100" u="none" strike="noStrike" dirty="0">
                          <a:effectLst/>
                        </a:rPr>
                        <a:t>внутри корпоративной </a:t>
                      </a:r>
                      <a:r>
                        <a:rPr lang="ru-RU" sz="1100" u="none" strike="noStrike" dirty="0" smtClean="0">
                          <a:effectLst/>
                        </a:rPr>
                        <a:t>группы, руб. 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  <a:tr h="379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Исходящие внутрисетевые вызовы </a:t>
                      </a:r>
                      <a:r>
                        <a:rPr lang="ru-RU" sz="1100" u="none" strike="noStrike" dirty="0" smtClean="0">
                          <a:effectLst/>
                        </a:rPr>
                        <a:t>, руб.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0,30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  <a:tr h="3962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Исходящие вызовы на ТФОП РТ  и на мобильные телефоны  других операторов  в </a:t>
                      </a:r>
                      <a:r>
                        <a:rPr lang="ru-RU" sz="1100" u="none" strike="noStrike" dirty="0" smtClean="0">
                          <a:effectLst/>
                        </a:rPr>
                        <a:t>РТ, руб.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1,00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  <a:tr h="3461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Абонентская плата за городской </a:t>
                      </a:r>
                      <a:r>
                        <a:rPr lang="ru-RU" sz="1100" u="none" strike="noStrike" dirty="0" smtClean="0">
                          <a:effectLst/>
                        </a:rPr>
                        <a:t>номер/месяц, руб.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spc="-20" dirty="0" smtClean="0">
                          <a:effectLst/>
                        </a:rPr>
                        <a:t>99,00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  <a:tr h="33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SMS внутри сети в </a:t>
                      </a:r>
                      <a:r>
                        <a:rPr lang="ru-RU" sz="1100" u="none" strike="noStrike" dirty="0" smtClean="0">
                          <a:effectLst/>
                        </a:rPr>
                        <a:t>РТ, руб.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spc="-20" dirty="0" smtClean="0">
                          <a:effectLst/>
                        </a:rPr>
                        <a:t>0,50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  <a:tr h="3461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SMS на мобильные телефоны других операторов  в </a:t>
                      </a:r>
                      <a:r>
                        <a:rPr lang="ru-RU" sz="1100" u="none" strike="noStrike" dirty="0" smtClean="0">
                          <a:effectLst/>
                        </a:rPr>
                        <a:t>РТ, руб.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spc="-20" dirty="0" smtClean="0">
                          <a:effectLst/>
                        </a:rPr>
                        <a:t>1,00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  <a:tr h="337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Интернет 2G/4G (за 1МБ переданной и полученной информации</a:t>
                      </a:r>
                      <a:r>
                        <a:rPr lang="ru-RU" sz="1100" u="none" strike="noStrike" dirty="0" smtClean="0">
                          <a:effectLst/>
                        </a:rPr>
                        <a:t>), руб.*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7,00</a:t>
                      </a:r>
                      <a:endParaRPr lang="ru-RU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5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9512" y="195486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Интернет-опции 4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5" y="1944516"/>
            <a:ext cx="1399426" cy="10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 bwMode="auto">
          <a:xfrm>
            <a:off x="916859" y="2238586"/>
            <a:ext cx="739392" cy="5114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100" b="1" dirty="0" smtClean="0">
                <a:solidFill>
                  <a:srgbClr val="0070C0"/>
                </a:solidFill>
                <a:latin typeface="Arial Narrow" pitchFamily="34" charset="0"/>
                <a:ea typeface="ＭＳ Ｐゴシック" pitchFamily="34" charset="-128"/>
              </a:rPr>
              <a:t>0</a:t>
            </a:r>
            <a:r>
              <a:rPr lang="en-US" sz="2100" b="1" dirty="0" smtClean="0">
                <a:solidFill>
                  <a:srgbClr val="0070C0"/>
                </a:solidFill>
                <a:latin typeface="Arial Narrow" pitchFamily="34" charset="0"/>
                <a:ea typeface="ＭＳ Ｐゴシック" pitchFamily="34" charset="-128"/>
              </a:rPr>
              <a:t>,</a:t>
            </a:r>
            <a:r>
              <a:rPr lang="ru-RU" sz="2100" b="1" dirty="0" smtClean="0">
                <a:solidFill>
                  <a:srgbClr val="0070C0"/>
                </a:solidFill>
                <a:latin typeface="Arial Narrow" pitchFamily="34" charset="0"/>
                <a:ea typeface="ＭＳ Ｐゴシック" pitchFamily="34" charset="-128"/>
              </a:rPr>
              <a:t>3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pic>
        <p:nvPicPr>
          <p:cNvPr id="23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33" y="1646077"/>
            <a:ext cx="1361194" cy="10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 bwMode="auto">
          <a:xfrm>
            <a:off x="2524331" y="1964720"/>
            <a:ext cx="587569" cy="4612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70C0"/>
                </a:solidFill>
                <a:latin typeface="Arial Narrow" pitchFamily="34" charset="0"/>
                <a:ea typeface="ＭＳ Ｐゴシック" pitchFamily="34" charset="-128"/>
              </a:rPr>
              <a:t>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pic>
        <p:nvPicPr>
          <p:cNvPr id="25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78" y="1399864"/>
            <a:ext cx="1498137" cy="112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 bwMode="auto">
          <a:xfrm>
            <a:off x="4211447" y="1779717"/>
            <a:ext cx="749068" cy="45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70C0"/>
                </a:solidFill>
                <a:latin typeface="Arial Narrow" pitchFamily="34" charset="0"/>
                <a:ea typeface="ＭＳ Ｐゴシック" pitchFamily="34" charset="-128"/>
              </a:rPr>
              <a:t>25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pic>
        <p:nvPicPr>
          <p:cNvPr id="27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66" y="1050759"/>
            <a:ext cx="1547934" cy="11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 bwMode="auto">
          <a:xfrm>
            <a:off x="5916889" y="1398406"/>
            <a:ext cx="730514" cy="453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70C0"/>
                </a:solidFill>
                <a:latin typeface="Arial Narrow" pitchFamily="34" charset="0"/>
                <a:ea typeface="ＭＳ Ｐゴシック" pitchFamily="34" charset="-128"/>
              </a:rPr>
              <a:t>70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3573" y="903674"/>
            <a:ext cx="3604641" cy="20774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9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Еще больше трафика!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30590" y="3651870"/>
            <a:ext cx="1533099" cy="90024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100 РУб.</a:t>
            </a:r>
          </a:p>
          <a:p>
            <a:pPr>
              <a:lnSpc>
                <a:spcPts val="900"/>
              </a:lnSpc>
            </a:pPr>
            <a:endParaRPr lang="ru-RU" sz="1400" b="1" cap="all" dirty="0" smtClean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Соц. сайты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887377" y="3473301"/>
            <a:ext cx="1026628" cy="80021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ru-RU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250 руб.</a:t>
            </a:r>
          </a:p>
          <a:p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Почта</a:t>
            </a: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сайты</a:t>
            </a: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487032" y="3252049"/>
            <a:ext cx="1661032" cy="233910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ru-RU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450 руб.</a:t>
            </a:r>
          </a:p>
          <a:p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Почта</a:t>
            </a: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Сайты</a:t>
            </a: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Музыка он-лайн</a:t>
            </a:r>
          </a:p>
          <a:p>
            <a:r>
              <a:rPr lang="ru-RU" sz="1400" b="1" cap="all" dirty="0" smtClean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Фильмы </a:t>
            </a:r>
            <a:r>
              <a:rPr lang="en-US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HD</a:t>
            </a: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36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36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26236" y="2571750"/>
            <a:ext cx="1452385" cy="182357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1200 руб.</a:t>
            </a:r>
          </a:p>
          <a:p>
            <a:pPr algn="ctr">
              <a:lnSpc>
                <a:spcPts val="900"/>
              </a:lnSpc>
            </a:pPr>
            <a:endParaRPr lang="ru-RU" sz="1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Все</a:t>
            </a: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Возможности</a:t>
            </a: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Интернета</a:t>
            </a: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вашем</a:t>
            </a: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устройстве</a:t>
            </a:r>
          </a:p>
        </p:txBody>
      </p:sp>
      <p:sp>
        <p:nvSpPr>
          <p:cNvPr id="39" name="Стрелка вниз 38"/>
          <p:cNvSpPr/>
          <p:nvPr/>
        </p:nvSpPr>
        <p:spPr>
          <a:xfrm rot="10800000">
            <a:off x="535299" y="2912120"/>
            <a:ext cx="763120" cy="622949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0" name="Стрелка вниз 39"/>
          <p:cNvSpPr/>
          <p:nvPr/>
        </p:nvSpPr>
        <p:spPr>
          <a:xfrm rot="10800000">
            <a:off x="2147462" y="2639390"/>
            <a:ext cx="746102" cy="623292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1" name="Стрелка вниз 40"/>
          <p:cNvSpPr/>
          <p:nvPr/>
        </p:nvSpPr>
        <p:spPr>
          <a:xfrm rot="10800000">
            <a:off x="3861667" y="2470507"/>
            <a:ext cx="754157" cy="635702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2" name="Стрелка вниз 41"/>
          <p:cNvSpPr/>
          <p:nvPr/>
        </p:nvSpPr>
        <p:spPr>
          <a:xfrm rot="10800000">
            <a:off x="5604087" y="2238587"/>
            <a:ext cx="625603" cy="549188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64" y="876797"/>
            <a:ext cx="1779884" cy="133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трелка вниз 21"/>
          <p:cNvSpPr/>
          <p:nvPr/>
        </p:nvSpPr>
        <p:spPr>
          <a:xfrm rot="10800000">
            <a:off x="7452320" y="2101959"/>
            <a:ext cx="673918" cy="648072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7729063" y="1326452"/>
            <a:ext cx="889941" cy="54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70C0"/>
                </a:solidFill>
                <a:latin typeface="Arial Narrow" pitchFamily="34" charset="0"/>
                <a:ea typeface="ＭＳ Ｐゴシック" pitchFamily="34" charset="-128"/>
              </a:rPr>
              <a:t>100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91582" y="2571750"/>
            <a:ext cx="1872706" cy="21698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900 руб.</a:t>
            </a:r>
          </a:p>
          <a:p>
            <a:pPr algn="ctr">
              <a:lnSpc>
                <a:spcPts val="900"/>
              </a:lnSpc>
            </a:pPr>
            <a:endParaRPr lang="ru-RU" sz="1600" b="1" cap="all" dirty="0" smtClean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Почта</a:t>
            </a: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Сайты</a:t>
            </a: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Музыка онлайн</a:t>
            </a: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Скачивание </a:t>
            </a: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Фильмы </a:t>
            </a:r>
            <a:r>
              <a:rPr lang="en-US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HD</a:t>
            </a: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Раздача  </a:t>
            </a:r>
            <a:r>
              <a:rPr lang="en-US" sz="1400" b="1" cap="all" dirty="0">
                <a:ln w="9000" cmpd="sng">
                  <a:noFill/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Wi-Fi</a:t>
            </a:r>
            <a:endParaRPr lang="ru-RU" sz="1400" b="1" cap="all" dirty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endParaRPr lang="ru-RU" sz="1600" b="1" cap="all" dirty="0" smtClean="0">
              <a:ln w="9000" cmpd="sng">
                <a:noFill/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659" y="4547335"/>
            <a:ext cx="504990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>
                <a:latin typeface="+mn-lt"/>
              </a:rPr>
              <a:t>Возможно подключение </a:t>
            </a:r>
            <a:r>
              <a:rPr lang="ru-RU" sz="1050" dirty="0" smtClean="0">
                <a:latin typeface="+mn-lt"/>
              </a:rPr>
              <a:t>на тарифных планах «Бизнес-Эконом» и «Интернет-модем»</a:t>
            </a:r>
            <a:endParaRPr lang="ru-RU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50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210851"/>
            <a:ext cx="5616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Технология 4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G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 от Таттелеком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59930653"/>
              </p:ext>
            </p:extLst>
          </p:nvPr>
        </p:nvGraphicFramePr>
        <p:xfrm>
          <a:off x="467544" y="1047750"/>
          <a:ext cx="8064896" cy="3684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3286125"/>
            <a:ext cx="1764196" cy="13231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3597864"/>
            <a:ext cx="2952328" cy="7540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Технология </a:t>
            </a:r>
            <a:r>
              <a:rPr lang="en-US" dirty="0" smtClean="0"/>
              <a:t>4G – </a:t>
            </a:r>
            <a:r>
              <a:rPr lang="ru-RU" dirty="0" smtClean="0">
                <a:solidFill>
                  <a:schemeClr val="tx1"/>
                </a:solidFill>
              </a:rPr>
              <a:t>скорость до </a:t>
            </a:r>
            <a:r>
              <a:rPr lang="ru-RU" sz="2500" b="1" dirty="0" smtClean="0">
                <a:solidFill>
                  <a:srgbClr val="FF0000"/>
                </a:solidFill>
              </a:rPr>
              <a:t>30 </a:t>
            </a:r>
            <a:r>
              <a:rPr lang="ru-RU" b="1" dirty="0" smtClean="0"/>
              <a:t>МБИТ/сек.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3597864"/>
            <a:ext cx="295232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озможность </a:t>
            </a:r>
            <a:r>
              <a:rPr lang="ru-RU" dirty="0"/>
              <a:t>пользоваться </a:t>
            </a:r>
            <a:r>
              <a:rPr lang="ru-RU" b="1" dirty="0"/>
              <a:t>новыми сервисами и услугами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5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195486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Голосовые тарифы с 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G-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интернетом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580345"/>
            <a:ext cx="8469472" cy="443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БИЗНЕС</a:t>
            </a:r>
            <a:endParaRPr lang="en-US" sz="2400" b="1" u="sng" dirty="0" smtClean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en-US" sz="2400" b="1" u="sng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en-US" sz="2400" b="1" u="sng" dirty="0" smtClean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ru-RU" sz="2000" dirty="0" smtClean="0"/>
          </a:p>
          <a:p>
            <a:pPr fontAlgn="ctr"/>
            <a:endParaRPr lang="ru-RU" sz="2000" dirty="0" smtClean="0"/>
          </a:p>
          <a:p>
            <a:pPr fontAlgn="ctr"/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r>
              <a:rPr lang="ru-RU" sz="1050" dirty="0" smtClean="0">
                <a:latin typeface="+mn-lt"/>
              </a:rPr>
              <a:t>Тарифы </a:t>
            </a:r>
            <a:r>
              <a:rPr lang="ru-RU" sz="1050" dirty="0">
                <a:latin typeface="+mn-lt"/>
              </a:rPr>
              <a:t>указаны с учетом НДС (18</a:t>
            </a:r>
            <a:r>
              <a:rPr lang="ru-RU" sz="1050" dirty="0" smtClean="0">
                <a:latin typeface="+mn-lt"/>
              </a:rPr>
              <a:t>%).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498666"/>
              </p:ext>
            </p:extLst>
          </p:nvPr>
        </p:nvGraphicFramePr>
        <p:xfrm>
          <a:off x="179512" y="1064870"/>
          <a:ext cx="8712970" cy="348504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3096344"/>
                <a:gridCol w="1080120"/>
                <a:gridCol w="936104"/>
                <a:gridCol w="864096"/>
                <a:gridCol w="1008112"/>
                <a:gridCol w="864096"/>
                <a:gridCol w="864098"/>
              </a:tblGrid>
              <a:tr h="211609"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Тарифный план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200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400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600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1100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2200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3300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268713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Стоимость подключения без оборудования, руб</a:t>
                      </a:r>
                      <a:r>
                        <a:rPr lang="ru-RU" sz="900" b="0" dirty="0" smtClean="0">
                          <a:effectLst/>
                        </a:rPr>
                        <a:t>.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713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Минимальный  авансовый платеж при подключении без оборудования, руб</a:t>
                      </a:r>
                      <a:r>
                        <a:rPr lang="ru-RU" sz="900" b="0" dirty="0" smtClean="0">
                          <a:effectLst/>
                        </a:rPr>
                        <a:t>.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2300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3400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2089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Абонентская плата за номер, руб./</a:t>
                      </a:r>
                      <a:r>
                        <a:rPr lang="ru-RU" sz="900" b="0" dirty="0" smtClean="0">
                          <a:effectLst/>
                        </a:rPr>
                        <a:t>месяц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1100</a:t>
                      </a: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2200</a:t>
                      </a: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8061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Включает в себя вызовы на городские номера РТ, доступ к </a:t>
                      </a:r>
                      <a:r>
                        <a:rPr lang="en-US" sz="900" b="0" dirty="0">
                          <a:effectLst/>
                        </a:rPr>
                        <a:t>IP</a:t>
                      </a:r>
                      <a:r>
                        <a:rPr lang="ru-RU" sz="900" b="0" dirty="0">
                          <a:effectLst/>
                        </a:rPr>
                        <a:t>-телефонии, мобильные телефоны других операторов РТ, внутри сети «Летай. Мобильная связь» РТ (за исключением вызовов на номера корпоративной группы)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350 мин.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850 мин.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1500 мин.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3000 мин.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6000 мин.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9000 мин.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268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Включает в себя исходящие смс внутри сети Летай и на мобильных операторов РТ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350 смс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850 смс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1500 смс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3000 смс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6000 смс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9000 смс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268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Включает в себя исходящие </a:t>
                      </a:r>
                      <a:r>
                        <a:rPr lang="ru-RU" sz="900" b="0" dirty="0" err="1">
                          <a:effectLst/>
                        </a:rPr>
                        <a:t>ммс</a:t>
                      </a:r>
                      <a:r>
                        <a:rPr lang="ru-RU" sz="900" b="0" dirty="0">
                          <a:effectLst/>
                        </a:rPr>
                        <a:t> внутри сети Летай и на мобильных операторов РТ и РФ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350 ммс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850 ммс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1500 ммс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3000 ммс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6000 </a:t>
                      </a:r>
                      <a:r>
                        <a:rPr lang="ru-RU" sz="900" dirty="0" err="1">
                          <a:effectLst/>
                        </a:rPr>
                        <a:t>ммс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9000 ммс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134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</a:rPr>
                        <a:t>Включает объем интернет-трафика, ГБ/мес.</a:t>
                      </a:r>
                      <a:endParaRPr lang="ru-RU" sz="9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4ГБ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7ГБ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10ГБ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15ГБ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17ГБ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20ГБ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2089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Вызовы на номера корпоративной группы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Безлимитно</a:t>
                      </a: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713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Исходящие вызовы внутри сети «Летай. Мобильная связь» РТ свыше лимита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426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Исходящие вызовы на городские номера Республики Татарстан, доступ к </a:t>
                      </a:r>
                      <a:r>
                        <a:rPr lang="en-US" sz="900" b="0" dirty="0">
                          <a:effectLst/>
                        </a:rPr>
                        <a:t>IP</a:t>
                      </a:r>
                      <a:r>
                        <a:rPr lang="ru-RU" sz="900" b="0" dirty="0">
                          <a:effectLst/>
                        </a:rPr>
                        <a:t>-телефонии, мобильные телефоны других операторов РТ  свыше лимита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4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195486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Голосовые тарифы с 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G-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интернетом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735547"/>
            <a:ext cx="8469472" cy="37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БИЗНЕС </a:t>
            </a:r>
            <a:r>
              <a:rPr lang="ru-RU" sz="2000" dirty="0" smtClean="0"/>
              <a:t> </a:t>
            </a:r>
          </a:p>
          <a:p>
            <a:pPr fontAlgn="ctr"/>
            <a:endParaRPr lang="ru-RU" sz="2000" dirty="0" smtClean="0"/>
          </a:p>
          <a:p>
            <a:pPr fontAlgn="ctr"/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en-US" sz="2000" dirty="0">
              <a:latin typeface="+mj-lt"/>
            </a:endParaRPr>
          </a:p>
          <a:p>
            <a:pPr>
              <a:defRPr/>
            </a:pPr>
            <a:r>
              <a:rPr lang="ru-RU" sz="1050" dirty="0" smtClean="0">
                <a:latin typeface="+mn-lt"/>
              </a:rPr>
              <a:t>Тарифы </a:t>
            </a:r>
            <a:r>
              <a:rPr lang="ru-RU" sz="1050" dirty="0">
                <a:latin typeface="+mn-lt"/>
              </a:rPr>
              <a:t>указаны с учетом НДС (18</a:t>
            </a:r>
            <a:r>
              <a:rPr lang="ru-RU" sz="1050" dirty="0" smtClean="0">
                <a:latin typeface="+mn-lt"/>
              </a:rPr>
              <a:t>%).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925360"/>
              </p:ext>
            </p:extLst>
          </p:nvPr>
        </p:nvGraphicFramePr>
        <p:xfrm>
          <a:off x="179512" y="1203558"/>
          <a:ext cx="8712970" cy="268490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3600400"/>
                <a:gridCol w="864096"/>
                <a:gridCol w="792088"/>
                <a:gridCol w="864096"/>
                <a:gridCol w="864096"/>
                <a:gridCol w="864096"/>
                <a:gridCol w="864098"/>
              </a:tblGrid>
              <a:tr h="216024"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Тарифный план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200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400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600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1100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2200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3300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SMS</a:t>
                      </a:r>
                      <a:r>
                        <a:rPr lang="ru-RU" sz="900" b="0" dirty="0">
                          <a:effectLst/>
                        </a:rPr>
                        <a:t> внутри сети «Летай. Мобильная связь» РТ свыше лимита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0,50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SMS</a:t>
                      </a:r>
                      <a:r>
                        <a:rPr lang="ru-RU" sz="900" b="0" dirty="0">
                          <a:effectLst/>
                        </a:rPr>
                        <a:t> на номера мобильных операторов РТ свыше лимита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SMS </a:t>
                      </a:r>
                      <a:r>
                        <a:rPr lang="ru-RU" sz="900" b="0" dirty="0">
                          <a:effectLst/>
                        </a:rPr>
                        <a:t>на номера других мобильных операторов РФ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1,95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SMS </a:t>
                      </a:r>
                      <a:r>
                        <a:rPr lang="ru-RU" sz="900" b="0" dirty="0">
                          <a:effectLst/>
                        </a:rPr>
                        <a:t>на номера операторов СНГ и других стран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4,50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Исходящие MMS внутри «Летай. Мобильная связь» на номера других мобильных операторов РТ и РФ свыше лимита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3,00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</a:rPr>
                        <a:t>Исходящие MMS на номера мобильных операторов стран СНГ</a:t>
                      </a:r>
                      <a:endParaRPr lang="ru-RU" sz="9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8,00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</a:rPr>
                        <a:t>Исходящие MMS на номера мобильных операторов остальных стран</a:t>
                      </a:r>
                      <a:endParaRPr lang="ru-RU" sz="9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18,00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</a:rPr>
                        <a:t>Междугородные вызовы на номера мобильных операторов и номера операторов фиксированной связи РФ</a:t>
                      </a:r>
                      <a:endParaRPr lang="ru-RU" sz="9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INTERNET </a:t>
                      </a:r>
                      <a:r>
                        <a:rPr lang="ru-RU" sz="900" b="0" dirty="0">
                          <a:effectLst/>
                        </a:rPr>
                        <a:t>(за 1 Мб  переданной и полученной информации)</a:t>
                      </a:r>
                      <a:r>
                        <a:rPr lang="ru-RU" sz="900" b="0" spc="-20" baseline="30000" dirty="0">
                          <a:effectLst/>
                        </a:rPr>
                        <a:t> 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0,10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5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195486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Голосовые тарифы с 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G-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интернетом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555526"/>
            <a:ext cx="8469472" cy="433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БИЗНЕС </a:t>
            </a:r>
            <a:r>
              <a:rPr lang="ru-RU" sz="2000" dirty="0" smtClean="0"/>
              <a:t> </a:t>
            </a:r>
          </a:p>
          <a:p>
            <a:pPr fontAlgn="ctr"/>
            <a:endParaRPr lang="ru-RU" sz="2000" dirty="0" smtClean="0"/>
          </a:p>
          <a:p>
            <a:pPr fontAlgn="ctr"/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1050" dirty="0" smtClean="0">
              <a:latin typeface="+mn-lt"/>
            </a:endParaRPr>
          </a:p>
          <a:p>
            <a:pPr>
              <a:defRPr/>
            </a:pPr>
            <a:endParaRPr lang="en-US" sz="1050" dirty="0" smtClean="0">
              <a:latin typeface="+mn-lt"/>
            </a:endParaRPr>
          </a:p>
          <a:p>
            <a:pPr>
              <a:defRPr/>
            </a:pPr>
            <a:r>
              <a:rPr lang="ru-RU" sz="1050" dirty="0" smtClean="0">
                <a:latin typeface="+mn-lt"/>
              </a:rPr>
              <a:t>Тарифы </a:t>
            </a:r>
            <a:r>
              <a:rPr lang="ru-RU" sz="1050" dirty="0">
                <a:latin typeface="+mn-lt"/>
              </a:rPr>
              <a:t>указаны с учетом НДС (18</a:t>
            </a:r>
            <a:r>
              <a:rPr lang="ru-RU" sz="1050" dirty="0" smtClean="0">
                <a:latin typeface="+mn-lt"/>
              </a:rPr>
              <a:t>%).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099232"/>
              </p:ext>
            </p:extLst>
          </p:nvPr>
        </p:nvGraphicFramePr>
        <p:xfrm>
          <a:off x="179512" y="1073254"/>
          <a:ext cx="8712970" cy="337070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003053"/>
                <a:gridCol w="1669355"/>
                <a:gridCol w="792088"/>
                <a:gridCol w="792088"/>
                <a:gridCol w="864096"/>
                <a:gridCol w="864096"/>
                <a:gridCol w="864096"/>
                <a:gridCol w="864098"/>
              </a:tblGrid>
              <a:tr h="216024">
                <a:tc gridSpan="2"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Тарифный план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200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400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600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1100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2200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Бизнес 3300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Исходящие вызовы на телефоны СНГ, Грузии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24,00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Исходящие вызовы на телефоны Европы, США, Канады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40,00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Исходящие вызовы на телефоны остальных стран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70,00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Исходящие вызовы на номера спутниковых сетей связи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290,00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Прием коротких сообщений (</a:t>
                      </a:r>
                      <a:r>
                        <a:rPr lang="en-US" sz="900" b="0" dirty="0">
                          <a:effectLst/>
                        </a:rPr>
                        <a:t>SMS</a:t>
                      </a:r>
                      <a:r>
                        <a:rPr lang="ru-RU" sz="900" b="0" dirty="0">
                          <a:effectLst/>
                        </a:rPr>
                        <a:t>)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64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Исходящие местные вызовы на 01,010, 02,020, 03, 030,04, 040,112,121,118-08, 118-18, 118-88, 118-00,8-148, 8-128, (843)222-22-22, (843) 238-00-00, (843) 561-09-92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Все входящие вызовы 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Определение номера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spc="-20" dirty="0">
                          <a:effectLst/>
                        </a:rPr>
                        <a:t>Информирование абонентов посредством </a:t>
                      </a:r>
                      <a:r>
                        <a:rPr lang="en-US" sz="900" b="0" spc="-20" dirty="0">
                          <a:effectLst/>
                        </a:rPr>
                        <a:t>SMS</a:t>
                      </a:r>
                      <a:r>
                        <a:rPr lang="ru-RU" sz="900" b="0" spc="-20" dirty="0">
                          <a:effectLst/>
                        </a:rPr>
                        <a:t>, </a:t>
                      </a:r>
                      <a:r>
                        <a:rPr lang="en-US" sz="900" b="0" spc="-20" dirty="0">
                          <a:effectLst/>
                        </a:rPr>
                        <a:t>USSD 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</a:rPr>
                        <a:t>Абонентская </a:t>
                      </a:r>
                      <a:r>
                        <a:rPr lang="ru-RU" sz="900" b="0" dirty="0">
                          <a:effectLst/>
                        </a:rPr>
                        <a:t>плата за городской номер,  руб./</a:t>
                      </a:r>
                      <a:r>
                        <a:rPr lang="ru-RU" sz="900" b="0" dirty="0" err="1" smtClean="0">
                          <a:effectLst/>
                        </a:rPr>
                        <a:t>мес</a:t>
                      </a:r>
                      <a:r>
                        <a:rPr lang="en-US" sz="900" b="0" dirty="0" smtClean="0">
                          <a:effectLst/>
                        </a:rPr>
                        <a:t>.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Постановка вызова на ожидание и удержание вызова 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 цене за трафик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</a:rPr>
                        <a:t>Конференц-связь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Прием и передача данных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</a:rPr>
                        <a:t>Переадресация вызова</a:t>
                      </a:r>
                      <a:endParaRPr lang="ru-RU" sz="9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Местная связь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rowSpan="2"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 цене за трафик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МГ / МН связь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48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</a:rPr>
                        <a:t>Информационно-развлекательные услуги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</a:rPr>
                        <a:t>Интерактивные </a:t>
                      </a:r>
                      <a:r>
                        <a:rPr lang="en-US" sz="900" b="0">
                          <a:effectLst/>
                        </a:rPr>
                        <a:t>SMS</a:t>
                      </a:r>
                      <a:r>
                        <a:rPr lang="ru-RU" sz="900" b="0">
                          <a:effectLst/>
                        </a:rPr>
                        <a:t>-услуги (информация, игры, развлечения, спорт, заказ мелодий и т.д.)</a:t>
                      </a:r>
                      <a:endParaRPr lang="ru-RU" sz="9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 отдельным тарифам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Междугородная связь (IP-телефония)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 отдельным тарифам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1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Международная связь (IP-телефония)</a:t>
                      </a:r>
                      <a:endParaRPr lang="ru-RU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389" marR="11389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88897" y="789552"/>
            <a:ext cx="8784976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		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ТУРБО 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(для 4</a:t>
            </a:r>
            <a:r>
              <a:rPr lang="en-US" sz="2400" b="1" u="sng" dirty="0">
                <a:solidFill>
                  <a:srgbClr val="FF0000"/>
                </a:solidFill>
                <a:latin typeface="+mj-lt"/>
              </a:rPr>
              <a:t>G 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модема)</a:t>
            </a:r>
            <a:r>
              <a:rPr lang="ru-RU" sz="2000" dirty="0" smtClean="0"/>
              <a:t> </a:t>
            </a:r>
          </a:p>
          <a:p>
            <a:pPr fontAlgn="ctr"/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r>
              <a:rPr lang="ru-RU" sz="1000" dirty="0" smtClean="0">
                <a:latin typeface="+mn-lt"/>
              </a:rPr>
              <a:t>*     После </a:t>
            </a:r>
            <a:r>
              <a:rPr lang="ru-RU" sz="1000" dirty="0">
                <a:latin typeface="+mn-lt"/>
              </a:rPr>
              <a:t>исчерпания включенного в тариф </a:t>
            </a:r>
            <a:r>
              <a:rPr lang="ru-RU" sz="1000" dirty="0" smtClean="0">
                <a:latin typeface="+mn-lt"/>
              </a:rPr>
              <a:t>план объема </a:t>
            </a:r>
            <a:r>
              <a:rPr lang="ru-RU" sz="1000" dirty="0">
                <a:latin typeface="+mn-lt"/>
              </a:rPr>
              <a:t>интернет-трафика скорость передачи данных снижается до </a:t>
            </a:r>
            <a:r>
              <a:rPr lang="ru-RU" sz="1000" dirty="0" smtClean="0">
                <a:latin typeface="+mn-lt"/>
              </a:rPr>
              <a:t>64Кбит/сек.</a:t>
            </a:r>
          </a:p>
          <a:p>
            <a:pPr>
              <a:defRPr/>
            </a:pPr>
            <a:r>
              <a:rPr lang="ru-RU" sz="1000" dirty="0" smtClean="0">
                <a:latin typeface="+mn-lt"/>
              </a:rPr>
              <a:t>**   Предоставляется </a:t>
            </a:r>
            <a:r>
              <a:rPr lang="ru-RU" sz="1000" dirty="0">
                <a:latin typeface="+mn-lt"/>
              </a:rPr>
              <a:t>возможность активации опций </a:t>
            </a:r>
            <a:r>
              <a:rPr lang="ru-RU" sz="1000" dirty="0" smtClean="0">
                <a:latin typeface="+mn-lt"/>
              </a:rPr>
              <a:t> Продли </a:t>
            </a:r>
            <a:r>
              <a:rPr lang="ru-RU" sz="1000" dirty="0">
                <a:latin typeface="+mn-lt"/>
              </a:rPr>
              <a:t>скорость </a:t>
            </a:r>
            <a:r>
              <a:rPr lang="ru-RU" sz="1000" dirty="0" smtClean="0">
                <a:latin typeface="+mn-lt"/>
              </a:rPr>
              <a:t>«+</a:t>
            </a:r>
            <a:r>
              <a:rPr lang="ru-RU" sz="1000" dirty="0">
                <a:latin typeface="+mn-lt"/>
              </a:rPr>
              <a:t>1 Гб» и </a:t>
            </a:r>
            <a:r>
              <a:rPr lang="ru-RU" sz="1000" dirty="0" smtClean="0">
                <a:latin typeface="+mn-lt"/>
              </a:rPr>
              <a:t>«+</a:t>
            </a:r>
            <a:r>
              <a:rPr lang="ru-RU" sz="1000" dirty="0">
                <a:latin typeface="+mn-lt"/>
              </a:rPr>
              <a:t>5 Гб» на скоростях интернета без ограничения на 1ГБ/5ГБ </a:t>
            </a:r>
            <a:r>
              <a:rPr lang="ru-RU" sz="1000" dirty="0" smtClean="0">
                <a:latin typeface="+mn-lt"/>
              </a:rPr>
              <a:t>соответственно.</a:t>
            </a:r>
            <a:endParaRPr lang="ru-RU" sz="1000" dirty="0">
              <a:latin typeface="+mn-lt"/>
            </a:endParaRPr>
          </a:p>
          <a:p>
            <a:pPr>
              <a:defRPr/>
            </a:pPr>
            <a:r>
              <a:rPr lang="ru-RU" sz="1000" dirty="0" smtClean="0">
                <a:latin typeface="+mn-lt"/>
              </a:rPr>
              <a:t>*** Стоимость за 1МБ по </a:t>
            </a:r>
            <a:r>
              <a:rPr lang="ru-RU" sz="1000" dirty="0">
                <a:latin typeface="+mn-lt"/>
              </a:rPr>
              <a:t>достижении объёма </a:t>
            </a:r>
            <a:r>
              <a:rPr lang="ru-RU" sz="1000" dirty="0" smtClean="0">
                <a:latin typeface="+mn-lt"/>
              </a:rPr>
              <a:t> интернет-трафика </a:t>
            </a:r>
            <a:r>
              <a:rPr lang="ru-RU" sz="1000" dirty="0">
                <a:latin typeface="+mn-lt"/>
              </a:rPr>
              <a:t>включенного в абонентскую </a:t>
            </a:r>
            <a:r>
              <a:rPr lang="ru-RU" sz="1000" dirty="0" smtClean="0">
                <a:latin typeface="+mn-lt"/>
              </a:rPr>
              <a:t>плату.</a:t>
            </a:r>
            <a:endParaRPr lang="ru-RU" sz="1000" dirty="0">
              <a:latin typeface="+mn-lt"/>
            </a:endParaRPr>
          </a:p>
          <a:p>
            <a:pPr>
              <a:defRPr/>
            </a:pPr>
            <a:r>
              <a:rPr lang="ru-RU" sz="1000" dirty="0" smtClean="0">
                <a:latin typeface="+mn-lt"/>
              </a:rPr>
              <a:t>Тарифы </a:t>
            </a:r>
            <a:r>
              <a:rPr lang="ru-RU" sz="1000" dirty="0">
                <a:latin typeface="+mn-lt"/>
              </a:rPr>
              <a:t>указаны </a:t>
            </a:r>
            <a:r>
              <a:rPr lang="ru-RU" sz="1000" dirty="0" smtClean="0">
                <a:latin typeface="+mn-lt"/>
              </a:rPr>
              <a:t>с учетом НДС </a:t>
            </a:r>
            <a:r>
              <a:rPr lang="ru-RU" sz="1000" dirty="0">
                <a:latin typeface="+mn-lt"/>
              </a:rPr>
              <a:t>(18</a:t>
            </a:r>
            <a:r>
              <a:rPr lang="ru-RU" sz="1000" dirty="0" smtClean="0">
                <a:latin typeface="+mn-lt"/>
              </a:rPr>
              <a:t>%).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441794"/>
              </p:ext>
            </p:extLst>
          </p:nvPr>
        </p:nvGraphicFramePr>
        <p:xfrm>
          <a:off x="179513" y="1437624"/>
          <a:ext cx="8794361" cy="243693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622624"/>
                <a:gridCol w="1009189"/>
                <a:gridCol w="1081274"/>
                <a:gridCol w="1081274"/>
              </a:tblGrid>
              <a:tr h="315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Стоимость подключения с оборудованием Оператора,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1200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Минимальный </a:t>
                      </a:r>
                      <a:r>
                        <a:rPr lang="ru-RU" sz="1100" u="none" strike="noStrike" dirty="0">
                          <a:effectLst/>
                        </a:rPr>
                        <a:t>авансовый платеж,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700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2350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1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Абонентская плата за месяц,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800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1100</a:t>
                      </a:r>
                    </a:p>
                  </a:txBody>
                  <a:tcPr marL="68580" marR="68580" marT="0" marB="0" anchor="ctr"/>
                </a:tc>
              </a:tr>
              <a:tr h="315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Объем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интернет-трафика </a:t>
                      </a:r>
                      <a:r>
                        <a:rPr lang="ru-RU" sz="1100" u="none" strike="noStrike" dirty="0" smtClean="0">
                          <a:effectLst/>
                        </a:rPr>
                        <a:t>включенного </a:t>
                      </a:r>
                      <a:r>
                        <a:rPr lang="ru-RU" sz="1100" u="none" strike="noStrike" dirty="0">
                          <a:effectLst/>
                        </a:rPr>
                        <a:t>в </a:t>
                      </a:r>
                      <a:r>
                        <a:rPr lang="ru-RU" sz="1100" u="none" strike="noStrike" dirty="0" smtClean="0">
                          <a:effectLst/>
                        </a:rPr>
                        <a:t>абонентскую </a:t>
                      </a:r>
                      <a:r>
                        <a:rPr lang="ru-RU" sz="1100" u="none" strike="noStrike" dirty="0">
                          <a:effectLst/>
                        </a:rPr>
                        <a:t>плату, </a:t>
                      </a:r>
                      <a:r>
                        <a:rPr lang="ru-RU" sz="1100" u="none" strike="noStrike" dirty="0" smtClean="0">
                          <a:effectLst/>
                        </a:rPr>
                        <a:t>ГБ</a:t>
                      </a:r>
                      <a:r>
                        <a:rPr lang="en-US" sz="1100" u="none" strike="noStrike" dirty="0" smtClean="0">
                          <a:effectLst/>
                        </a:rPr>
                        <a:t>/</a:t>
                      </a:r>
                      <a:r>
                        <a:rPr lang="ru-RU" sz="1100" u="none" strike="noStrike" dirty="0" smtClean="0">
                          <a:effectLst/>
                        </a:rPr>
                        <a:t>мес.*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120</a:t>
                      </a:r>
                    </a:p>
                  </a:txBody>
                  <a:tcPr marL="68580" marR="68580" marT="0" marB="0" anchor="ctr"/>
                </a:tc>
              </a:tr>
              <a:tr h="19002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Стоимость подключения опции «Продли скорость</a:t>
                      </a:r>
                      <a:r>
                        <a:rPr lang="ru-RU" sz="1100" u="none" strike="noStrike" dirty="0" smtClean="0">
                          <a:effectLst/>
                        </a:rPr>
                        <a:t>»**, </a:t>
                      </a:r>
                      <a:r>
                        <a:rPr lang="ru-RU" sz="1100" u="none" strike="noStrike" dirty="0">
                          <a:effectLst/>
                        </a:rPr>
                        <a:t>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«+1Гб»    -   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100</a:t>
                      </a: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«+5Гб»    -    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150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Исходящие вызовы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rowSpan="2"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недоступны</a:t>
                      </a:r>
                    </a:p>
                  </a:txBody>
                  <a:tcPr marL="9525" marR="9525" marT="7144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Входящие вызовы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SMS </a:t>
                      </a:r>
                      <a:r>
                        <a:rPr lang="ru-RU" sz="1100" u="none" strike="noStrike" dirty="0" smtClean="0">
                          <a:effectLst/>
                        </a:rPr>
                        <a:t>внутри сети в РТ,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0,50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SMS 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на</a:t>
                      </a:r>
                      <a:r>
                        <a:rPr lang="ru-RU" sz="1100" u="none" strike="noStrike" dirty="0" smtClean="0">
                          <a:effectLst/>
                        </a:rPr>
                        <a:t> мобильные телефоны других операторов  в РТ,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1,15</a:t>
                      </a: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5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4</a:t>
                      </a:r>
                      <a:r>
                        <a:rPr lang="en-US" sz="1100" u="none" strike="noStrike" dirty="0" smtClean="0">
                          <a:effectLst/>
                        </a:rPr>
                        <a:t>G-</a:t>
                      </a:r>
                      <a:r>
                        <a:rPr lang="ru-RU" sz="1100" u="none" strike="noStrike" dirty="0" smtClean="0">
                          <a:effectLst/>
                        </a:rPr>
                        <a:t>Интернет </a:t>
                      </a:r>
                      <a:r>
                        <a:rPr lang="ru-RU" sz="1100" u="none" strike="noStrike" dirty="0">
                          <a:effectLst/>
                        </a:rPr>
                        <a:t>(за 1 </a:t>
                      </a:r>
                      <a:r>
                        <a:rPr lang="ru-RU" sz="1100" u="none" strike="noStrike" dirty="0" smtClean="0">
                          <a:effectLst/>
                        </a:rPr>
                        <a:t>МБ  </a:t>
                      </a:r>
                      <a:r>
                        <a:rPr lang="ru-RU" sz="1100" u="none" strike="noStrike" dirty="0">
                          <a:effectLst/>
                        </a:rPr>
                        <a:t>переданной и полученной информации</a:t>
                      </a:r>
                      <a:r>
                        <a:rPr lang="ru-RU" sz="1100" u="none" strike="noStrike" dirty="0" smtClean="0">
                          <a:effectLst/>
                        </a:rPr>
                        <a:t>),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руб.***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</a:t>
                      </a: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8898" y="195486"/>
            <a:ext cx="776747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Высокоскоростной 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G-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</a:t>
            </a:r>
          </a:p>
        </p:txBody>
      </p:sp>
      <p:pic>
        <p:nvPicPr>
          <p:cNvPr id="6" name="Picture 2" descr="http://ivian.ru/images/download/3G_MODEM/usbflashcardwithcardread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516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98" y="195486"/>
            <a:ext cx="776747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Высокоскоростной 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G-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897564"/>
            <a:ext cx="505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И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НТЕРНЕТ-МОДЕМ 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(для 4</a:t>
            </a:r>
            <a:r>
              <a:rPr lang="en-US" sz="2400" b="1" u="sng" dirty="0">
                <a:solidFill>
                  <a:srgbClr val="FF0000"/>
                </a:solidFill>
                <a:latin typeface="+mj-lt"/>
              </a:rPr>
              <a:t>G 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модема)</a:t>
            </a:r>
            <a:endParaRPr lang="ru-RU" sz="2400" dirty="0">
              <a:latin typeface="+mj-lt"/>
            </a:endParaRPr>
          </a:p>
        </p:txBody>
      </p:sp>
      <p:pic>
        <p:nvPicPr>
          <p:cNvPr id="6" name="Picture 2" descr="http://ivian.ru/images/download/3G_MODEM/usbflashcardwithcardread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52" y="523224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64781" y="1461315"/>
            <a:ext cx="3058338" cy="9002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1205 руб.</a:t>
            </a:r>
          </a:p>
          <a:p>
            <a:pPr algn="ctr">
              <a:lnSpc>
                <a:spcPts val="900"/>
              </a:lnSpc>
            </a:pP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Еще больше трафика</a:t>
            </a:r>
          </a:p>
        </p:txBody>
      </p:sp>
      <p:sp>
        <p:nvSpPr>
          <p:cNvPr id="8" name="Стрелка углом 7"/>
          <p:cNvSpPr/>
          <p:nvPr/>
        </p:nvSpPr>
        <p:spPr>
          <a:xfrm rot="10800000">
            <a:off x="6141722" y="1740019"/>
            <a:ext cx="1608030" cy="2752709"/>
          </a:xfrm>
          <a:prstGeom prst="bentArrow">
            <a:avLst>
              <a:gd name="adj1" fmla="val 29874"/>
              <a:gd name="adj2" fmla="val 20532"/>
              <a:gd name="adj3" fmla="val 33936"/>
              <a:gd name="adj4" fmla="val 169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9636" y="1659805"/>
            <a:ext cx="3000364" cy="8870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1-й месяц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Гб трафика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77662" y="2814743"/>
            <a:ext cx="3000364" cy="8870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 2-го месяца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Гб трафика</a:t>
            </a:r>
          </a:p>
          <a:p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за 450 руб.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64780" y="2787774"/>
            <a:ext cx="3205173" cy="182357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sz="27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ТУРБОКНОПКА</a:t>
            </a:r>
          </a:p>
          <a:p>
            <a:pPr>
              <a:lnSpc>
                <a:spcPts val="4500"/>
              </a:lnSpc>
            </a:pP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1Гб - 100 руб.</a:t>
            </a:r>
          </a:p>
          <a:p>
            <a:pPr>
              <a:lnSpc>
                <a:spcPts val="4500"/>
              </a:lnSpc>
            </a:pP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5Гб - 150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8897" y="4568984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50" dirty="0">
                <a:latin typeface="+mn-lt"/>
              </a:rPr>
              <a:t>Возможно подключение интернет-опций 4</a:t>
            </a:r>
            <a:r>
              <a:rPr lang="en-US" sz="1050" dirty="0">
                <a:latin typeface="+mn-lt"/>
              </a:rPr>
              <a:t>G</a:t>
            </a:r>
            <a:r>
              <a:rPr lang="ru-RU" sz="105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578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9512" y="195486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Высокоскоростной 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G-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627534"/>
            <a:ext cx="8784976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		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ТУРБО 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(для 4</a:t>
            </a:r>
            <a:r>
              <a:rPr lang="en-US" sz="2400" b="1" u="sng" dirty="0">
                <a:solidFill>
                  <a:srgbClr val="FF0000"/>
                </a:solidFill>
                <a:latin typeface="+mj-lt"/>
              </a:rPr>
              <a:t>G 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планшета)</a:t>
            </a:r>
            <a:r>
              <a:rPr lang="ru-RU" sz="2000" dirty="0" smtClean="0"/>
              <a:t> </a:t>
            </a:r>
          </a:p>
          <a:p>
            <a:pPr fontAlgn="ctr"/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r>
              <a:rPr lang="ru-RU" sz="1000" dirty="0" smtClean="0">
                <a:latin typeface="+mn-lt"/>
              </a:rPr>
              <a:t>*      После </a:t>
            </a:r>
            <a:r>
              <a:rPr lang="ru-RU" sz="1000" dirty="0">
                <a:latin typeface="+mn-lt"/>
              </a:rPr>
              <a:t>исчерпания включенного в тариф </a:t>
            </a:r>
            <a:r>
              <a:rPr lang="ru-RU" sz="1000" dirty="0" smtClean="0">
                <a:latin typeface="+mn-lt"/>
              </a:rPr>
              <a:t>план объема </a:t>
            </a:r>
            <a:r>
              <a:rPr lang="ru-RU" sz="1000" dirty="0">
                <a:latin typeface="+mn-lt"/>
              </a:rPr>
              <a:t>интернет-трафика скорость передачи данных снижается до </a:t>
            </a:r>
            <a:r>
              <a:rPr lang="ru-RU" sz="1000" dirty="0" smtClean="0">
                <a:latin typeface="+mn-lt"/>
              </a:rPr>
              <a:t>64Кбит/сек.</a:t>
            </a:r>
          </a:p>
          <a:p>
            <a:pPr>
              <a:defRPr/>
            </a:pPr>
            <a:r>
              <a:rPr lang="ru-RU" sz="1000" dirty="0" smtClean="0">
                <a:latin typeface="+mn-lt"/>
              </a:rPr>
              <a:t>**   Предоставляется </a:t>
            </a:r>
            <a:r>
              <a:rPr lang="ru-RU" sz="1000" dirty="0">
                <a:latin typeface="+mn-lt"/>
              </a:rPr>
              <a:t>возможность активации опций </a:t>
            </a:r>
            <a:r>
              <a:rPr lang="ru-RU" sz="1000" dirty="0" smtClean="0">
                <a:latin typeface="+mn-lt"/>
              </a:rPr>
              <a:t> Продли </a:t>
            </a:r>
            <a:r>
              <a:rPr lang="ru-RU" sz="1000" dirty="0">
                <a:latin typeface="+mn-lt"/>
              </a:rPr>
              <a:t>скорость </a:t>
            </a:r>
            <a:r>
              <a:rPr lang="ru-RU" sz="1000" dirty="0" smtClean="0">
                <a:latin typeface="+mn-lt"/>
              </a:rPr>
              <a:t>«+</a:t>
            </a:r>
            <a:r>
              <a:rPr lang="ru-RU" sz="1000" dirty="0">
                <a:latin typeface="+mn-lt"/>
              </a:rPr>
              <a:t>1 Гб» и </a:t>
            </a:r>
            <a:r>
              <a:rPr lang="ru-RU" sz="1000" dirty="0" smtClean="0">
                <a:latin typeface="+mn-lt"/>
              </a:rPr>
              <a:t>«+</a:t>
            </a:r>
            <a:r>
              <a:rPr lang="ru-RU" sz="1000" dirty="0">
                <a:latin typeface="+mn-lt"/>
              </a:rPr>
              <a:t>5 Гб» на скоростях интернета без ограничения на 1ГБ/5ГБ </a:t>
            </a:r>
            <a:r>
              <a:rPr lang="ru-RU" sz="1000" dirty="0" smtClean="0">
                <a:latin typeface="+mn-lt"/>
              </a:rPr>
              <a:t>соответственно.</a:t>
            </a:r>
            <a:endParaRPr lang="ru-RU" sz="1000" dirty="0">
              <a:latin typeface="+mn-lt"/>
            </a:endParaRPr>
          </a:p>
          <a:p>
            <a:pPr>
              <a:defRPr/>
            </a:pPr>
            <a:r>
              <a:rPr lang="ru-RU" sz="1000" dirty="0" smtClean="0">
                <a:latin typeface="+mn-lt"/>
              </a:rPr>
              <a:t>*** Стоимость за 1МБ по </a:t>
            </a:r>
            <a:r>
              <a:rPr lang="ru-RU" sz="1000" dirty="0">
                <a:latin typeface="+mn-lt"/>
              </a:rPr>
              <a:t>достижении объёма </a:t>
            </a:r>
            <a:r>
              <a:rPr lang="ru-RU" sz="1000" dirty="0" smtClean="0">
                <a:latin typeface="+mn-lt"/>
              </a:rPr>
              <a:t> интернет-трафика </a:t>
            </a:r>
            <a:r>
              <a:rPr lang="ru-RU" sz="1000" dirty="0">
                <a:latin typeface="+mn-lt"/>
              </a:rPr>
              <a:t>включенного в абонентскую </a:t>
            </a:r>
            <a:r>
              <a:rPr lang="ru-RU" sz="1000" dirty="0" smtClean="0">
                <a:latin typeface="+mn-lt"/>
              </a:rPr>
              <a:t>плату.</a:t>
            </a:r>
            <a:endParaRPr lang="ru-RU" sz="1000" dirty="0">
              <a:latin typeface="+mn-lt"/>
            </a:endParaRPr>
          </a:p>
          <a:p>
            <a:pPr>
              <a:defRPr/>
            </a:pPr>
            <a:endParaRPr lang="ru-RU" sz="1000" dirty="0" smtClean="0">
              <a:latin typeface="+mn-lt"/>
            </a:endParaRPr>
          </a:p>
          <a:p>
            <a:pPr>
              <a:defRPr/>
            </a:pPr>
            <a:r>
              <a:rPr lang="ru-RU" sz="1000" dirty="0" smtClean="0">
                <a:latin typeface="+mn-lt"/>
              </a:rPr>
              <a:t>Тарифы </a:t>
            </a:r>
            <a:r>
              <a:rPr lang="ru-RU" sz="1000" dirty="0">
                <a:latin typeface="+mn-lt"/>
              </a:rPr>
              <a:t>указаны </a:t>
            </a:r>
            <a:r>
              <a:rPr lang="ru-RU" sz="1000" dirty="0" smtClean="0">
                <a:latin typeface="+mn-lt"/>
              </a:rPr>
              <a:t>с учетом НДС </a:t>
            </a:r>
            <a:r>
              <a:rPr lang="ru-RU" sz="1000" dirty="0">
                <a:latin typeface="+mn-lt"/>
              </a:rPr>
              <a:t>(18</a:t>
            </a:r>
            <a:r>
              <a:rPr lang="ru-RU" sz="1000" dirty="0" smtClean="0">
                <a:latin typeface="+mn-lt"/>
              </a:rPr>
              <a:t>%).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938939"/>
              </p:ext>
            </p:extLst>
          </p:nvPr>
        </p:nvGraphicFramePr>
        <p:xfrm>
          <a:off x="182960" y="1347614"/>
          <a:ext cx="8784976" cy="270829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778996"/>
                <a:gridCol w="2669190"/>
                <a:gridCol w="824622"/>
                <a:gridCol w="792088"/>
                <a:gridCol w="720080"/>
              </a:tblGrid>
              <a:tr h="16646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Стоимость подключения,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 оборудованием Клиента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 оборудованием Оператора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9 550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46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Минимальный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авансовый платеж,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 оборудованием Клиента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250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450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</a:tr>
              <a:tr h="1939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 оборудованием Оператора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9 800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9 900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10 000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</a:tr>
              <a:tr h="16646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Абонентская плата за месяц,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 оборудованием Клиента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</a:tr>
              <a:tr h="166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 оборудованием Оператора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06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интернет-трафика включенного в абонентскую плату,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ГБ*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25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</a:tr>
              <a:tr h="166461"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Стоимость подключения опции «Продли скорость», руб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.**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«+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1ГБ»   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-  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100 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46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«+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5ГБ»   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-  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150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61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Исходящие </a:t>
                      </a:r>
                      <a:r>
                        <a:rPr lang="ru-RU" sz="1100" u="none" strike="noStrike" baseline="0" dirty="0" smtClean="0">
                          <a:effectLst/>
                          <a:latin typeface="+mn-lt"/>
                        </a:rPr>
                        <a:t>внутрисетевые вызовы в РТ, руб.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1,50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48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Исходящие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вызовы</a:t>
                      </a:r>
                      <a:r>
                        <a:rPr lang="ru-RU" sz="1100" u="none" strike="noStrike" baseline="0" dirty="0" smtClean="0">
                          <a:effectLst/>
                          <a:latin typeface="+mn-lt"/>
                        </a:rPr>
                        <a:t> на </a:t>
                      </a:r>
                      <a:r>
                        <a:rPr lang="ru-RU" sz="1100" u="none" strike="noStrike" kern="1200" dirty="0" smtClean="0">
                          <a:effectLst/>
                          <a:latin typeface="+mn-lt"/>
                        </a:rPr>
                        <a:t>ТФОП РТ, доступ к </a:t>
                      </a:r>
                      <a:r>
                        <a:rPr lang="en-US" sz="1100" u="none" strike="noStrike" kern="1200" dirty="0" smtClean="0">
                          <a:effectLst/>
                          <a:latin typeface="+mn-lt"/>
                        </a:rPr>
                        <a:t>IP</a:t>
                      </a:r>
                      <a:r>
                        <a:rPr lang="ru-RU" sz="1100" u="none" strike="noStrike" kern="1200" dirty="0" smtClean="0">
                          <a:effectLst/>
                          <a:latin typeface="+mn-lt"/>
                        </a:rPr>
                        <a:t>-телефонии и на мобильные телефоны  других операторов  в РТ, руб.</a:t>
                      </a:r>
                      <a:r>
                        <a:rPr lang="ru-RU" sz="11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68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SMS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внутри сети в РТ,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0,50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23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SMS </a:t>
                      </a:r>
                      <a:r>
                        <a:rPr lang="ru-RU" sz="1100" u="none" strike="noStrike" baseline="0" dirty="0" smtClean="0">
                          <a:effectLst/>
                          <a:latin typeface="+mn-lt"/>
                        </a:rPr>
                        <a:t>на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 мобильные телефоны других операторов  в РТ,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1,15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47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G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-Интернет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(за 1 МБ  переданной и полученной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информации),</a:t>
                      </a:r>
                      <a:r>
                        <a:rPr lang="ru-RU" sz="1100" u="none" strike="noStrike" baseline="0" dirty="0" smtClean="0">
                          <a:effectLst/>
                          <a:latin typeface="+mn-lt"/>
                        </a:rPr>
                        <a:t> руб.***</a:t>
                      </a:r>
                      <a:r>
                        <a:rPr lang="ru-RU" sz="1100" u="none" strike="noStrike" baseline="30000" dirty="0" smtClean="0">
                          <a:effectLst/>
                          <a:latin typeface="+mn-lt"/>
                        </a:rPr>
                        <a:t>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588" marR="8588" marT="644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http://mobilestab.com/uploads/posts/2013-02/1361996483_xperia-tablet-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85930"/>
            <a:ext cx="1499792" cy="7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25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1932" y="699542"/>
            <a:ext cx="8784976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		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ТУРБО </a:t>
            </a:r>
            <a:r>
              <a:rPr lang="en-US" sz="2400" b="1" u="sng" dirty="0" smtClean="0">
                <a:solidFill>
                  <a:srgbClr val="FF0000"/>
                </a:solidFill>
                <a:latin typeface="+mj-lt"/>
              </a:rPr>
              <a:t>UNLIM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 (для 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4</a:t>
            </a:r>
            <a:r>
              <a:rPr lang="en-US" sz="2400" b="1" u="sng" dirty="0">
                <a:solidFill>
                  <a:srgbClr val="FF0000"/>
                </a:solidFill>
                <a:latin typeface="+mj-lt"/>
              </a:rPr>
              <a:t>G 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роутера)</a:t>
            </a:r>
            <a:r>
              <a:rPr lang="ru-RU" sz="2000" dirty="0" smtClean="0"/>
              <a:t> </a:t>
            </a:r>
          </a:p>
          <a:p>
            <a:pPr fontAlgn="ctr"/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800" dirty="0" smtClean="0"/>
          </a:p>
          <a:p>
            <a:pPr>
              <a:defRPr/>
            </a:pPr>
            <a:r>
              <a:rPr lang="ru-RU" sz="1000" dirty="0" smtClean="0">
                <a:latin typeface="+mn-lt"/>
              </a:rPr>
              <a:t>*   По </a:t>
            </a:r>
            <a:r>
              <a:rPr lang="ru-RU" sz="1000" dirty="0">
                <a:latin typeface="+mn-lt"/>
              </a:rPr>
              <a:t>достижении объёма 500ГБ принятого/переданного интернет-трафика в течение периода действия абонентской платы устанавливается ограничение скорости Интернет-соединения до 64 Кбит/с до окончания периода действия абонентской платы</a:t>
            </a:r>
            <a:r>
              <a:rPr lang="ru-RU" sz="1000" dirty="0" smtClean="0">
                <a:latin typeface="+mn-lt"/>
              </a:rPr>
              <a:t>.</a:t>
            </a:r>
          </a:p>
          <a:p>
            <a:pPr>
              <a:defRPr/>
            </a:pPr>
            <a:r>
              <a:rPr lang="ru-RU" sz="1000" dirty="0" smtClean="0">
                <a:latin typeface="+mn-lt"/>
              </a:rPr>
              <a:t>** Стоимость за 1МБ по </a:t>
            </a:r>
            <a:r>
              <a:rPr lang="ru-RU" sz="1000" dirty="0">
                <a:latin typeface="+mn-lt"/>
              </a:rPr>
              <a:t>достижении объёма </a:t>
            </a:r>
            <a:r>
              <a:rPr lang="ru-RU" sz="1000" dirty="0" smtClean="0">
                <a:latin typeface="+mn-lt"/>
              </a:rPr>
              <a:t> интернет-трафика </a:t>
            </a:r>
            <a:r>
              <a:rPr lang="ru-RU" sz="1000" dirty="0">
                <a:latin typeface="+mn-lt"/>
              </a:rPr>
              <a:t>включенного в абонентскую </a:t>
            </a:r>
            <a:r>
              <a:rPr lang="ru-RU" sz="1000" dirty="0" smtClean="0">
                <a:latin typeface="+mn-lt"/>
              </a:rPr>
              <a:t>плату.</a:t>
            </a:r>
            <a:endParaRPr lang="ru-RU" sz="1000" dirty="0">
              <a:latin typeface="+mn-lt"/>
            </a:endParaRPr>
          </a:p>
          <a:p>
            <a:pPr>
              <a:defRPr/>
            </a:pPr>
            <a:endParaRPr lang="ru-RU" sz="1000" dirty="0" smtClean="0">
              <a:latin typeface="+mn-lt"/>
            </a:endParaRPr>
          </a:p>
          <a:p>
            <a:pPr>
              <a:defRPr/>
            </a:pPr>
            <a:r>
              <a:rPr lang="ru-RU" sz="1000" dirty="0" smtClean="0">
                <a:latin typeface="+mn-lt"/>
              </a:rPr>
              <a:t>Тарифы </a:t>
            </a:r>
            <a:r>
              <a:rPr lang="ru-RU" sz="1000" dirty="0">
                <a:latin typeface="+mn-lt"/>
              </a:rPr>
              <a:t>указаны </a:t>
            </a:r>
            <a:r>
              <a:rPr lang="ru-RU" sz="1000" dirty="0" smtClean="0">
                <a:latin typeface="+mn-lt"/>
              </a:rPr>
              <a:t>с учетом НДС </a:t>
            </a:r>
            <a:r>
              <a:rPr lang="ru-RU" sz="1000" dirty="0">
                <a:latin typeface="+mn-lt"/>
              </a:rPr>
              <a:t>(18</a:t>
            </a:r>
            <a:r>
              <a:rPr lang="ru-RU" sz="1000" dirty="0" smtClean="0">
                <a:latin typeface="+mn-lt"/>
              </a:rPr>
              <a:t>%).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995311"/>
              </p:ext>
            </p:extLst>
          </p:nvPr>
        </p:nvGraphicFramePr>
        <p:xfrm>
          <a:off x="182960" y="1383031"/>
          <a:ext cx="8784976" cy="255550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032448"/>
                <a:gridCol w="2880320"/>
                <a:gridCol w="1872208"/>
              </a:tblGrid>
              <a:tr h="39896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Стоимость </a:t>
                      </a:r>
                      <a:r>
                        <a:rPr lang="ru-RU" sz="1100" u="none" strike="noStrike" dirty="0" smtClean="0">
                          <a:effectLst/>
                        </a:rPr>
                        <a:t>подключения,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 оборудованием Клиента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 оборудованием Оператора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6350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9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Минимальный </a:t>
                      </a:r>
                      <a:r>
                        <a:rPr lang="ru-RU" sz="1100" u="none" strike="noStrike" dirty="0">
                          <a:effectLst/>
                        </a:rPr>
                        <a:t>авансовый </a:t>
                      </a:r>
                      <a:r>
                        <a:rPr lang="ru-RU" sz="1100" u="none" strike="noStrike" dirty="0" smtClean="0">
                          <a:effectLst/>
                        </a:rPr>
                        <a:t>платеж,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 оборудованием Клиента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2600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 оборудованием Оператора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8950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9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Абонентская </a:t>
                      </a:r>
                      <a:r>
                        <a:rPr lang="ru-RU" sz="1100" u="none" strike="noStrike" dirty="0" smtClean="0">
                          <a:effectLst/>
                        </a:rPr>
                        <a:t>плата за месяц,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 оборудованием Клиента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2500</a:t>
                      </a:r>
                    </a:p>
                  </a:txBody>
                  <a:tcPr marL="68580" marR="68580" marT="0" marB="0" anchor="ctr"/>
                </a:tc>
              </a:tr>
              <a:tr h="182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 оборудованием Оператора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718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Объем интернет-трафика включенного в абонентскую плату, ГБ*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kern="1200" dirty="0" smtClean="0">
                          <a:solidFill>
                            <a:srgbClr val="FF0000"/>
                          </a:solidFill>
                          <a:effectLst/>
                        </a:rPr>
                        <a:t>UNLIM</a:t>
                      </a:r>
                      <a:endParaRPr lang="ru-RU" sz="14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sng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829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Исходящие вызовы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недоступны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829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Входящие вызовы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9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SMS </a:t>
                      </a:r>
                      <a:r>
                        <a:rPr lang="ru-RU" sz="1100" u="none" strike="noStrike" dirty="0" smtClean="0">
                          <a:effectLst/>
                        </a:rPr>
                        <a:t>внутри сети в РТ,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0,5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829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SMS 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на</a:t>
                      </a:r>
                      <a:r>
                        <a:rPr lang="ru-RU" sz="1100" u="none" strike="noStrike" dirty="0" smtClean="0">
                          <a:effectLst/>
                        </a:rPr>
                        <a:t> мобильные телефоны других операторов  в РТ,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1,15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829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</a:rPr>
                        <a:t>4</a:t>
                      </a:r>
                      <a:r>
                        <a:rPr lang="en-US" sz="1100" u="none" strike="noStrike" dirty="0" smtClean="0">
                          <a:effectLst/>
                        </a:rPr>
                        <a:t>G-</a:t>
                      </a:r>
                      <a:r>
                        <a:rPr lang="ru-RU" sz="1100" u="none" strike="noStrike" dirty="0" smtClean="0">
                          <a:effectLst/>
                        </a:rPr>
                        <a:t>Интернет </a:t>
                      </a:r>
                      <a:r>
                        <a:rPr lang="ru-RU" sz="1100" u="none" strike="noStrike" dirty="0">
                          <a:effectLst/>
                        </a:rPr>
                        <a:t>(за 1 Мб  переданной и полученной информации</a:t>
                      </a:r>
                      <a:r>
                        <a:rPr lang="ru-RU" sz="1100" u="none" strike="noStrike" dirty="0" smtClean="0">
                          <a:effectLst/>
                        </a:rPr>
                        <a:t>), руб.</a:t>
                      </a:r>
                      <a:r>
                        <a:rPr lang="ru-RU" sz="1100" u="none" strike="noStrike" baseline="30000" dirty="0" smtClean="0">
                          <a:effectLst/>
                        </a:rPr>
                        <a:t> </a:t>
                      </a:r>
                      <a:r>
                        <a:rPr lang="en-US" sz="1100" u="none" strike="noStrike" baseline="30000" dirty="0" smtClean="0">
                          <a:effectLst/>
                        </a:rPr>
                        <a:t>**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pic>
        <p:nvPicPr>
          <p:cNvPr id="6" name="Picture 2" descr="http://www.5gwifi.org/images/uploads/products/belkin-ac1200-her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62329"/>
            <a:ext cx="191497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932" y="195486"/>
            <a:ext cx="77444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Высокоскоростной 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G-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060048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98" y="195486"/>
            <a:ext cx="776747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Пакеты/опции на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звонки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5041" y="62753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j-lt"/>
              </a:rPr>
              <a:t>Подключив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пакеты/опции Вы сэкономите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на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м/г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и м/н звонках при нахождении на территории РТ.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99342"/>
              </p:ext>
            </p:extLst>
          </p:nvPr>
        </p:nvGraphicFramePr>
        <p:xfrm>
          <a:off x="188897" y="1229560"/>
          <a:ext cx="8703583" cy="336345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243369"/>
                <a:gridCol w="1243369"/>
                <a:gridCol w="1243369"/>
                <a:gridCol w="1243369"/>
                <a:gridCol w="1243369"/>
                <a:gridCol w="1046579"/>
                <a:gridCol w="1440159"/>
              </a:tblGrid>
              <a:tr h="2703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Наименование пакета/опции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Звонки по РТ</a:t>
                      </a: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Звонки за пределы РТ</a:t>
                      </a: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Звонки за пределы РФ</a:t>
                      </a: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Спец. опция для т/п Бизнес-Эконом</a:t>
                      </a: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221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Бизнес-Минуты-100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Бизнес-Поволжье-50*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Бизнес-Родные просторы-50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Бизнес-СНГ-25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Бизнес-Европа-20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Бизнес-Эконом 100+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11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Подключение (USSD)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*111*3001#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*111*3011#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*111*3021#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*111*3031#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*111*3041#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*111*3051#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232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Подключение (</a:t>
                      </a:r>
                      <a:r>
                        <a:rPr lang="en-US" sz="700">
                          <a:effectLst/>
                        </a:rPr>
                        <a:t>SMS</a:t>
                      </a:r>
                      <a:r>
                        <a:rPr lang="ru-RU" sz="700">
                          <a:effectLst/>
                        </a:rPr>
                        <a:t>)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Текст:  </a:t>
                      </a:r>
                      <a:r>
                        <a:rPr lang="en-US" sz="700">
                          <a:effectLst/>
                        </a:rPr>
                        <a:t>3001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Текст:  </a:t>
                      </a:r>
                      <a:r>
                        <a:rPr lang="en-US" sz="700">
                          <a:effectLst/>
                        </a:rPr>
                        <a:t>30</a:t>
                      </a:r>
                      <a:r>
                        <a:rPr lang="ru-RU" sz="700">
                          <a:effectLst/>
                        </a:rPr>
                        <a:t>1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Текст:  </a:t>
                      </a:r>
                      <a:r>
                        <a:rPr lang="en-US" sz="700">
                          <a:effectLst/>
                        </a:rPr>
                        <a:t>30</a:t>
                      </a:r>
                      <a:r>
                        <a:rPr lang="ru-RU" sz="700">
                          <a:effectLst/>
                        </a:rPr>
                        <a:t>2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Текст:  </a:t>
                      </a:r>
                      <a:r>
                        <a:rPr lang="en-US" sz="700">
                          <a:effectLst/>
                        </a:rPr>
                        <a:t>30</a:t>
                      </a:r>
                      <a:r>
                        <a:rPr lang="ru-RU" sz="700">
                          <a:effectLst/>
                        </a:rPr>
                        <a:t>3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Текст:  </a:t>
                      </a:r>
                      <a:r>
                        <a:rPr lang="en-US" sz="700">
                          <a:effectLst/>
                        </a:rPr>
                        <a:t>30</a:t>
                      </a:r>
                      <a:r>
                        <a:rPr lang="ru-RU" sz="700">
                          <a:effectLst/>
                        </a:rPr>
                        <a:t>4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           Текст:  </a:t>
                      </a:r>
                      <a:r>
                        <a:rPr lang="en-US" sz="700">
                          <a:effectLst/>
                        </a:rPr>
                        <a:t>30</a:t>
                      </a:r>
                      <a:r>
                        <a:rPr lang="ru-RU" sz="700">
                          <a:effectLst/>
                        </a:rPr>
                        <a:t>5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774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Описание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Предоставляются исходящие вызовы на мобильные номера Летай, на номера других операторов моб. и фикс-й связи РТ.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Предоставляется пакет исходящих минут на моб. и фиксированные номера Поволжья за исключением РТ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Предоставляется пакет исходящих минут на моб. и фиксированные номера России за исключением РТ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Предоставляется пакет исходящих минут на моб. и фиксированные номера СНГ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Предоставляется пакет исходящих минут на моб. и фиксированные номера Европы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Опция предоставляет безлимитные вызовы внутри сети в РТ; 100 минут на номера других операторов фикс-й и моб. связи РТ; 1 ГБ интернет-трафика; 100 SMS по РТ.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221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Плата за подключение, руб.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80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125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150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330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500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ru-RU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11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Включено в пакет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100мин.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50мин.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50мин.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25мин.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20мин.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 мин., 100 SMS, 1 ГБ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221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Тарификация сверх пакета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Согласно условиям ТП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Действует в РТ или РФ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РТ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Доступность на ТП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«Бизнес-Эконом», линейка «Бизнес-SMART», линейка «Бизнес», «Летай МГС» и «Корпоративный»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«Бизнес Эконом»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663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Конфликт с услугами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 подключается одновременно с услугами, предоставляющими скидки на местные вызовы по РТ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 подключается одновременно с услугами, предоставляющими скидки на м/г вызовы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 подключается одновременно с услугами, предоставляющими скидки на м/н вызовы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Исключается совместное подключение с интернет-опциями Макси, СуперМакси, Базовый, Планшет и Эконом.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</a:tr>
              <a:tr h="232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Срок действия с даты активации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 конца текущего месяца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76" marR="44276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5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98" y="195486"/>
            <a:ext cx="776747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Пакеты/опции на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звонки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5041" y="62753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j-lt"/>
              </a:rPr>
              <a:t>Подключив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пакеты/опции Вы сэкономите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на звонках в национальном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роуминге. 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049885"/>
              </p:ext>
            </p:extLst>
          </p:nvPr>
        </p:nvGraphicFramePr>
        <p:xfrm>
          <a:off x="172177" y="1273031"/>
          <a:ext cx="8792310" cy="327565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106110"/>
                <a:gridCol w="1849867"/>
                <a:gridCol w="1849867"/>
                <a:gridCol w="1493233"/>
                <a:gridCol w="1493233"/>
              </a:tblGrid>
              <a:tr h="1293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Наименование пакета/опции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Роуминг по России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 в России – Эконом**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 в России – Макси**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Бизнес-Командировка-25**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Бизнес-Командировка-50**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</a:tr>
              <a:tr h="128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Подключение (USSD)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*111*4001#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*111*4011#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*111*4021#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*111*4031#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</a:tr>
              <a:tr h="22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Подключение (</a:t>
                      </a:r>
                      <a:r>
                        <a:rPr lang="en-US" sz="700">
                          <a:effectLst/>
                        </a:rPr>
                        <a:t>SMS</a:t>
                      </a:r>
                      <a:r>
                        <a:rPr lang="ru-RU" sz="700">
                          <a:effectLst/>
                        </a:rPr>
                        <a:t>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Текст:  4</a:t>
                      </a:r>
                      <a:r>
                        <a:rPr lang="en-US" sz="700">
                          <a:effectLst/>
                        </a:rPr>
                        <a:t>001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         Текст:  4</a:t>
                      </a:r>
                      <a:r>
                        <a:rPr lang="en-US" sz="700">
                          <a:effectLst/>
                        </a:rPr>
                        <a:t>0</a:t>
                      </a:r>
                      <a:r>
                        <a:rPr lang="ru-RU" sz="700">
                          <a:effectLst/>
                        </a:rPr>
                        <a:t>1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Текст:  4</a:t>
                      </a:r>
                      <a:r>
                        <a:rPr lang="en-US" sz="700">
                          <a:effectLst/>
                        </a:rPr>
                        <a:t>0</a:t>
                      </a:r>
                      <a:r>
                        <a:rPr lang="ru-RU" sz="700">
                          <a:effectLst/>
                        </a:rPr>
                        <a:t>2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Номер: </a:t>
                      </a:r>
                      <a:r>
                        <a:rPr lang="en-US" sz="700">
                          <a:effectLst/>
                        </a:rPr>
                        <a:t>0111             </a:t>
                      </a:r>
                      <a:r>
                        <a:rPr lang="ru-RU" sz="700">
                          <a:effectLst/>
                        </a:rPr>
                        <a:t>Текст:  4</a:t>
                      </a:r>
                      <a:r>
                        <a:rPr lang="en-US" sz="700">
                          <a:effectLst/>
                        </a:rPr>
                        <a:t>0</a:t>
                      </a:r>
                      <a:r>
                        <a:rPr lang="ru-RU" sz="700">
                          <a:effectLst/>
                        </a:rPr>
                        <a:t>3</a:t>
                      </a:r>
                      <a:r>
                        <a:rPr lang="en-US" sz="7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</a:tr>
              <a:tr h="677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Описание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Опция предоставляет: бесплатные входящие звонки в поездках по России. Исходящие звонки на номера  корпоративной группы с 50% скидкой.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Опция предоставляет: бесплатные входящие звонки в поездках по России. Исходящие звонки на моб. и фиксированные номера РФ с 50% скидкой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Предоставляется пакет минут на входящие и исходящие звонки по РФ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Плата за подключение, руб.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150</a:t>
                      </a:r>
                      <a:endParaRPr lang="ru-RU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400</a:t>
                      </a:r>
                      <a:endParaRPr lang="ru-RU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190</a:t>
                      </a:r>
                      <a:endParaRPr lang="ru-RU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350</a:t>
                      </a:r>
                      <a:endParaRPr lang="ru-RU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</a:tr>
              <a:tr h="129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Включено в пакет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25мин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50мин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</a:tr>
              <a:tr h="238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Тарификация сверх пакета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Согласно роуминговым тарифам Оператора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Действует в РТ или РФ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РФ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Доступность на ТП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«Бизнес-Эконом», линейка «Бизнес-SMART», линейка «Бизнес», «Летай МГС» и «Корпоративный»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Конфликт с услугами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 подключается одновременно с услугами, предоставляющими пакеты минут со звонками по России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Не подключается одновременно с услугами, предоставляющими скидку на исходящие звонки по России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Срок действия с даты активации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 конца текущего месяца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892" marR="5589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2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98" y="195486"/>
            <a:ext cx="776747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Пакеты/опции на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Интернет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5041" y="68154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j-lt"/>
              </a:rPr>
              <a:t>Подключив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пакеты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опции «Бизнес-1Гб» и «Бизнес-5Гб» Вы сэкономите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на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услуге Интернет.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474296"/>
              </p:ext>
            </p:extLst>
          </p:nvPr>
        </p:nvGraphicFramePr>
        <p:xfrm>
          <a:off x="466076" y="1297070"/>
          <a:ext cx="8210380" cy="324105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809780"/>
                <a:gridCol w="3109614"/>
                <a:gridCol w="2290986"/>
              </a:tblGrid>
              <a:tr h="179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пакета/опции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Интернет-пакеты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Calibri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Бизнес-1ГБ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Бизнес-5ГБ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</a:tr>
              <a:tr h="179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Подключение (USSD)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*111*3061#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*111*3071#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</a:tr>
              <a:tr h="363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Подключение (</a:t>
                      </a:r>
                      <a:r>
                        <a:rPr lang="en-US" sz="800" dirty="0">
                          <a:effectLst/>
                        </a:rPr>
                        <a:t>SMS</a:t>
                      </a:r>
                      <a:r>
                        <a:rPr lang="ru-RU" sz="800" dirty="0">
                          <a:effectLst/>
                        </a:rPr>
                        <a:t>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Номер: </a:t>
                      </a:r>
                      <a:r>
                        <a:rPr lang="en-US" sz="800">
                          <a:effectLst/>
                        </a:rPr>
                        <a:t>0111             </a:t>
                      </a:r>
                      <a:r>
                        <a:rPr lang="ru-RU" sz="800">
                          <a:effectLst/>
                        </a:rPr>
                        <a:t>Текст:  </a:t>
                      </a:r>
                      <a:r>
                        <a:rPr lang="en-US" sz="800">
                          <a:effectLst/>
                        </a:rPr>
                        <a:t>30</a:t>
                      </a:r>
                      <a:r>
                        <a:rPr lang="ru-RU" sz="800">
                          <a:effectLst/>
                        </a:rPr>
                        <a:t>6</a:t>
                      </a:r>
                      <a:r>
                        <a:rPr lang="en-US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Номер: </a:t>
                      </a:r>
                      <a:r>
                        <a:rPr lang="en-US" sz="800">
                          <a:effectLst/>
                        </a:rPr>
                        <a:t>0111             </a:t>
                      </a:r>
                      <a:r>
                        <a:rPr lang="ru-RU" sz="800">
                          <a:effectLst/>
                        </a:rPr>
                        <a:t>           Текст:  </a:t>
                      </a:r>
                      <a:r>
                        <a:rPr lang="en-US" sz="800">
                          <a:effectLst/>
                        </a:rPr>
                        <a:t>30</a:t>
                      </a:r>
                      <a:r>
                        <a:rPr lang="ru-RU" sz="800">
                          <a:effectLst/>
                        </a:rPr>
                        <a:t>7</a:t>
                      </a:r>
                      <a:r>
                        <a:rPr lang="en-US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</a:tr>
              <a:tr h="542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Описание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Предоставляется пакет интернет-трафика по РТ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Плата за подключение, руб.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0000"/>
                          </a:solidFill>
                          <a:effectLst/>
                        </a:rPr>
                        <a:t>80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0000"/>
                          </a:solidFill>
                          <a:effectLst/>
                        </a:rPr>
                        <a:t>120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</a:tr>
              <a:tr h="129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Включено в пакет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1ГБ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5ГБ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</a:tr>
              <a:tr h="179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Тарификация сверх пакета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Согласно условиям ТП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Действует в РТ или РФ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Доступность на ТП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Бизнес Эконом, линейка Бизнес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Конфликт с услугами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Не подключается одновременно с услугами "Продли скорость +1Гб и 5ГБ" и "Моб.-"Интернет+1 Гб и +5ГБ" и услугами предоставляющими пакеты интернет-трафика или скидку на услуги интернет-доступа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Срок действия с даты активации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 конца текущего месяца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2" marR="57642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58894432"/>
              </p:ext>
            </p:extLst>
          </p:nvPr>
        </p:nvGraphicFramePr>
        <p:xfrm>
          <a:off x="395536" y="897564"/>
          <a:ext cx="8424936" cy="394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63688" y="210851"/>
            <a:ext cx="5616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Технология 4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G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 от Таттелеком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8742" y="1203598"/>
            <a:ext cx="25380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dirty="0"/>
              <a:t>до </a:t>
            </a:r>
            <a:r>
              <a:rPr lang="ru-RU" sz="3500" b="1" dirty="0">
                <a:solidFill>
                  <a:srgbClr val="FF0000"/>
                </a:solidFill>
              </a:rPr>
              <a:t>30</a:t>
            </a:r>
            <a:r>
              <a:rPr lang="ru-RU" sz="3500" b="1" dirty="0"/>
              <a:t> </a:t>
            </a:r>
            <a:r>
              <a:rPr lang="ru-RU" sz="2400" dirty="0" smtClean="0"/>
              <a:t>МБИТ/сек.</a:t>
            </a:r>
            <a:endParaRPr lang="ru-RU" sz="2400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07715" y="3357922"/>
            <a:ext cx="314519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/>
              <a:t>Необходимо </a:t>
            </a:r>
            <a:r>
              <a:rPr lang="ru-RU" sz="2400" dirty="0" smtClean="0"/>
              <a:t>приобрести</a:t>
            </a:r>
          </a:p>
          <a:p>
            <a:pPr lvl="0"/>
            <a:r>
              <a:rPr lang="en-US" sz="3500" b="1" dirty="0" smtClean="0">
                <a:solidFill>
                  <a:srgbClr val="FF0000"/>
                </a:solidFill>
              </a:rPr>
              <a:t>USIM </a:t>
            </a:r>
            <a:r>
              <a:rPr lang="ru-RU" sz="3500" b="1" dirty="0">
                <a:solidFill>
                  <a:srgbClr val="FF0000"/>
                </a:solidFill>
              </a:rPr>
              <a:t>в </a:t>
            </a:r>
            <a:r>
              <a:rPr lang="ru-RU" sz="3500" b="1" dirty="0" err="1" smtClean="0">
                <a:solidFill>
                  <a:srgbClr val="FF0000"/>
                </a:solidFill>
              </a:rPr>
              <a:t>ОПиО</a:t>
            </a:r>
            <a:endParaRPr lang="en-US" sz="3500" b="1" dirty="0" smtClean="0">
              <a:solidFill>
                <a:srgbClr val="FF0000"/>
              </a:solidFill>
            </a:endParaRPr>
          </a:p>
          <a:p>
            <a:pPr lvl="0"/>
            <a:r>
              <a:rPr lang="ru-RU" sz="1600" dirty="0" smtClean="0"/>
              <a:t>(специальная </a:t>
            </a:r>
            <a:r>
              <a:rPr lang="en-US" sz="1600" dirty="0" smtClean="0"/>
              <a:t>sim </a:t>
            </a:r>
            <a:r>
              <a:rPr lang="ru-RU" sz="1600" dirty="0" smtClean="0"/>
              <a:t>карта для 4</a:t>
            </a:r>
            <a:r>
              <a:rPr lang="en-US" sz="1600" dirty="0" smtClean="0"/>
              <a:t>G)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50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1932" y="789553"/>
            <a:ext cx="8784976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		</a:t>
            </a:r>
            <a:r>
              <a:rPr lang="ru-RU" sz="2000" dirty="0" smtClean="0"/>
              <a:t> </a:t>
            </a:r>
          </a:p>
          <a:p>
            <a:pPr fontAlgn="ctr"/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1932" y="195486"/>
            <a:ext cx="77444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/>
              <a:t>Уникальные торговые преимущества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12458"/>
              </p:ext>
            </p:extLst>
          </p:nvPr>
        </p:nvGraphicFramePr>
        <p:xfrm>
          <a:off x="107504" y="1059581"/>
          <a:ext cx="8889404" cy="34563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55060"/>
                <a:gridCol w="7934344"/>
              </a:tblGrid>
              <a:tr h="7054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Бизнес-эконом</a:t>
                      </a:r>
                    </a:p>
                  </a:txBody>
                  <a:tcPr marL="20740" marR="2074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Тарифный план «Бизнес-эконом» - уникальное предложение для безлимитных звонков внутри группы без абонентской платы!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Минимальный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авансовый платеж при подключении 50руб.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Тарификация </a:t>
                      </a:r>
                      <a:r>
                        <a:rPr lang="ru-RU" sz="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вызовов – посекундная, при этом исходящие вызовы внутри сети всего по 30 коп. за минуту, а вызовы на городские номера и мобильные телефоны других операторов по РТ – 1 рубль! Самое выгодное предложение для СМС внутри сети – 50 коп. (не нужно подключать дополнительных опций). Низкая стоимость исходящих междугородных вызовов на мобильные и городские номера зоны Поволжья – всего 3,8 руб. за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минуту!</a:t>
                      </a:r>
                      <a:r>
                        <a:rPr lang="ru-RU" sz="7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</a:t>
                      </a:r>
                      <a:r>
                        <a:rPr lang="ru-RU" sz="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тех, кому нужен быстрый 4</a:t>
                      </a:r>
                      <a:r>
                        <a:rPr lang="en-US" sz="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Интернет – подключите интернет-опцию (Эконом, Планшет, Базовая,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Макси, СуперМакси) </a:t>
                      </a:r>
                      <a:r>
                        <a:rPr lang="ru-RU" sz="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выберите свой объем трафика на максимальной скорости 4</a:t>
                      </a:r>
                      <a:r>
                        <a:rPr lang="en-US" sz="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от «Летай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»!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7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</a:tr>
              <a:tr h="67009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 </a:t>
                      </a:r>
                      <a:r>
                        <a:rPr lang="ru-RU" sz="900" b="1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ru-RU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Подключись к тарифу «Бизнес 200» и получи неограниченное общение с номерами корпоративной группы, а также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бесплатных минут внутри сети и на всех операторов по РТ,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SMS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MMS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 также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ГБ быстрого мобильного Интернета 4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Даже по исчерпании пакета минут Вы все равно продолжите разговаривать выгодно – 1 рубль за минуту, а SMS сообщение сверх пакета внутри сети будет стоить всего 50 коп.!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Тарифный план подойдет тем, кто привык ни в чем себе не отказывать, при этом рационально использовать свои средства. Помимо солидного объема включенных пакетов, Вы будете пользоваться большим объемом Интернет-трафика (на скоростях 4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«Летай») – за 200 рублей в месяц (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рублей в сутки) Вы получите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Гб мобильного Интернета и сможете не ограничивать себя в общении!</a:t>
                      </a:r>
                      <a:endParaRPr lang="ru-RU" sz="7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</a:tr>
              <a:tr h="67009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 </a:t>
                      </a:r>
                      <a:r>
                        <a:rPr lang="ru-RU" sz="9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ru-RU" sz="9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Подключись к тарифу «Бизнес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00» и получи неограниченное общение с номерами корпоративной группы, а также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бесплатных минут внутри сети и на всех операторов по РТ,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SMS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MMS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 также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ГБ быстрого мобильного Интернета 4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Даже по исчерпании пакета минут Вы все равно продолжите разговаривать выгодно – 1 рубль за минуту, а SMS сообщение сверх пакета внутри сети будет стоить всего 50 коп.!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Тарифный план подойдет тем, кто привык ни в чем себе не отказывать, при этом рационально использовать свои средства. Помимо солидного объема включенных пакетов, Вы будете пользоваться большим объемом Интернет-трафика (на скоростях 4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«Летай») – за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 рублей в месяц (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рублей в сутки) Вы получите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Гб мобильного Интернета и сможете не ограничивать себя в общении!</a:t>
                      </a:r>
                      <a:endParaRPr lang="ru-RU" sz="7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</a:tr>
              <a:tr h="7054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 </a:t>
                      </a:r>
                      <a:r>
                        <a:rPr lang="ru-RU" sz="900" b="1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endParaRPr lang="ru-RU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Подключись к тарифу «Бизнес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00» и получи неограниченное общение с номерами корпоративной группы, а также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бесплатных минут внутри сети и на всех операторов по РТ,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SMS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MMS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 также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ГБ быстрого мобильного Интернета 4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Даже по исчерпании пакета минут Вы все равно продолжите разговаривать выгодно – 1 рубль за минуту, а SMS сообщение сверх пакета внутри сети будет стоить всего 50 коп.!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Тарифный план подойдет тем, кто привык ни в чем себе не отказывать, при этом рационально использовать свои средства. Помимо солидного объема включенных пакетов, Вы будете пользоваться большим объемом Интернет-трафика (на скоростях 4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«Летай») – за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 рублей в месяц (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рублей в сутки) Вы получите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Гб мобильного Интернета и сможете не ограничивать себя в общении!</a:t>
                      </a:r>
                      <a:endParaRPr lang="ru-RU" sz="7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</a:tr>
              <a:tr h="7054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</a:t>
                      </a:r>
                      <a:r>
                        <a:rPr lang="en-US" sz="900" b="1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1100</a:t>
                      </a:r>
                      <a:endParaRPr lang="ru-RU" sz="9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Подключись к тарифу «Бизнес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00» и получи неограниченное общение с номерами корпоративной группы, а также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3000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бесплатных минут внутри сети и на всех операторов по РТ,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3000 SMS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3000 MMS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 также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ГБ быстрого мобильного Интернета 4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Даже по исчерпании пакета минут Вы все равно продолжите разговаривать выгодно – 1 рубль за минуту, а SMS сообщение сверх пакета внутри сети будет стоить всего 50 коп.!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Тарифный план подойдет тем, кто привык ни в чем себе не отказывать, при этом рационально использовать свои средства. Помимо солидного объема включенных пакетов, Вы будете пользоваться большим объемом Интернет-трафика (на скоростях 4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«Летай») – за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 рублей в месяц (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рублей в сутки) Вы получите </a:t>
                      </a:r>
                      <a:r>
                        <a:rPr lang="en-US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7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Гб мобильного Интернета и сможете не ограничивать себя в общении!</a:t>
                      </a:r>
                    </a:p>
                  </a:txBody>
                  <a:tcPr marL="20740" marR="2074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928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1932" y="789553"/>
            <a:ext cx="8784976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		</a:t>
            </a:r>
            <a:r>
              <a:rPr lang="ru-RU" sz="2000" dirty="0" smtClean="0"/>
              <a:t> </a:t>
            </a:r>
          </a:p>
          <a:p>
            <a:pPr fontAlgn="ctr"/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1932" y="195486"/>
            <a:ext cx="77444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/>
              <a:t>Уникальные торговые преимущества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280694"/>
              </p:ext>
            </p:extLst>
          </p:nvPr>
        </p:nvGraphicFramePr>
        <p:xfrm>
          <a:off x="323528" y="1059581"/>
          <a:ext cx="8424936" cy="344192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22924"/>
                <a:gridCol w="7102012"/>
              </a:tblGrid>
              <a:tr h="113884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 </a:t>
                      </a:r>
                      <a:r>
                        <a:rPr lang="ru-RU" sz="900" b="1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2200</a:t>
                      </a:r>
                      <a:endParaRPr lang="ru-RU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Подключись к тарифу «Бизнес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2200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и получи неограниченное общение с номерами корпоративной группы, а также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6000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бесплатных минут внутри сети и на всех операторов по РТ,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6000 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SMS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6000 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MMS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 также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 быстрого мобильного Интернета 4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Даже по исчерпании пакета минут Вы все равно продолжите разговаривать выгодно – 1 рубль за минуту, а SMS сообщение сверх пакета внутри сети будет стоить всего 50 коп.! 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Тарифный план подойдет тем, кто привык ни в чем себе не отказывать, при этом рационально использовать свои средства. Помимо солидного объема включенных пакетов, Вы будете пользоваться большим объемом Интернет-трафика (на скоростях 4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«Летай») – за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2200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рублей в месяц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(73,3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рублей в сутки) Вы получите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 мобильного Интернета и сможете не ограничивать себя в общении!</a:t>
                      </a:r>
                    </a:p>
                  </a:txBody>
                  <a:tcPr marL="20740" marR="20740" marT="0" marB="0" anchor="ctr"/>
                </a:tc>
              </a:tr>
              <a:tr h="11515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 </a:t>
                      </a:r>
                      <a:r>
                        <a:rPr lang="ru-RU" sz="9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ru-RU" sz="9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Подключись к тарифу «Бизнес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и получи неограниченное общение с номерами корпоративной группы, а также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9000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бесплатных минут внутри сети и на всех операторов по РТ,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9000 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SMS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9000 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MMS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 также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 быстрого мобильного Интернета 4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Даже по исчерпании пакета минут Вы все равно продолжите разговаривать выгодно – 1 рубль за минуту, а SMS сообщение сверх пакета внутри сети будет стоить всего 50 коп.! 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Тарифный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 подойдет тем, кто привык ни в чем себе не отказывать, при этом рационально использовать свои средства. Помимо солидного объема включенных пакетов, Вы будете пользоваться большим объемом Интернет-трафика (на скоростях 4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«Летай») – за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рублей в месяц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(110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рублей в сутки) Вы получите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 мобильного Интернета и сможете не ограничивать себя в общении!</a:t>
                      </a:r>
                    </a:p>
                  </a:txBody>
                  <a:tcPr marL="20740" marR="20740" marT="0" marB="0" anchor="ctr"/>
                </a:tc>
              </a:tr>
              <a:tr h="11515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Интернет-модем</a:t>
                      </a:r>
                      <a:endParaRPr lang="ru-RU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Ритм современной жизни становится все быстрее. Все чаще мы сталкиваемся с необходимостью выйти в интернет вне офиса/дома, находясь, например, на деловой встрече. Наша Компания движется в ногу со временем! И предлагает отличное решение для Вашего бизнеса! Подключаясь к тарифному плану «Интернет-модем» для 4G-модема всего за 1205руб., Вы получаете модем и 70Гб 4G-Интернета в первый месяц на скорости до 30 Мбит/сек.! Со второго месяца  и в дальнейшем Вам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предоставляется 25ГБ по цене 450 руб.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Если Интернет-трафик закончится, Вы всегда можете воспользоваться опцией «Продли скорость», увеличив объем трафика на 1Гб за 100 руб. или на 5Гб за 150 руб.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740" marR="2074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101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1932" y="195486"/>
            <a:ext cx="77444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/>
              <a:t>Уникальные торговые преимущества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425640"/>
              </p:ext>
            </p:extLst>
          </p:nvPr>
        </p:nvGraphicFramePr>
        <p:xfrm>
          <a:off x="245518" y="1059581"/>
          <a:ext cx="8574954" cy="34563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8170"/>
                <a:gridCol w="7056784"/>
              </a:tblGrid>
              <a:tr h="11521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 5Гб (для 4G-планшета)</a:t>
                      </a:r>
                    </a:p>
                  </a:txBody>
                  <a:tcPr marL="43205" marR="4320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Уникальное предложение для современных деловых людей: тарифный план  «Турбо 5Гб» для 4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-планшета позволит Вам в любое удобное время выйти в сеть Internet и решить все важные задачи! Давно хотели приобрести планшет? Вы можете сделать это по выгодной цене! Всего за 9800 руб. Вы становитесь обладателем планшета с поддержкой 4G и будете пользоваться тарифным планом «Турбо 5Гб», предназначенным специально для него! За абонентскую плату 200 руб. в месяц вы получите 5 Гб Интернет-трафика на скорости 4G (до 30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Мбит/сек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.!) Если Интернет-трафик закончится, Вы всегда можете воспользоваться опцией «Продли скорость», увеличив объем трафика на 1Гб за 100 руб. или на 5Гб за 150 руб.</a:t>
                      </a:r>
                    </a:p>
                  </a:txBody>
                  <a:tcPr marL="43205" marR="43205" marT="0" marB="0" anchor="ctr"/>
                </a:tc>
              </a:tr>
              <a:tr h="11521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 15Гб (для 4G-планшета)</a:t>
                      </a:r>
                    </a:p>
                  </a:txBody>
                  <a:tcPr marL="43205" marR="4320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Уникальное предложение для современных деловых людей: тарифный план  «Турбо 15Гб» для 4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-планшета позволит Вам в любое удобное время выйти в сеть Internet и решить все важные задачи! Давно хотели приобрести планшет? Вы можете сделать это по выгодной цене! Всего за 9900 руб. Вы становитесь обладателем планшета с поддержкой 4G и будете пользоваться тарифным планом «Турбо 15Гб», предназначенным специально для него! За абонентскую плату 300 руб. в месяц вы получите 15 Гб Интернет-трафика на скорости 4G (до 30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Мбит/сек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.!) Если Интернет-трафик закончится, Вы всегда можете воспользоваться опцией «Продли скорость», увеличив объем трафика на 1Гб за 100 руб. или на 5Гб за 150 руб.</a:t>
                      </a:r>
                    </a:p>
                  </a:txBody>
                  <a:tcPr marL="43205" marR="43205" marT="0" marB="0" anchor="ctr"/>
                </a:tc>
              </a:tr>
              <a:tr h="11521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 25Гб (для 4G-планшета)</a:t>
                      </a:r>
                    </a:p>
                  </a:txBody>
                  <a:tcPr marL="43205" marR="4320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Уникальное предложение для современных деловых людей: тарифный план  «Турбо 25Гб» для 4</a:t>
                      </a:r>
                      <a:r>
                        <a:rPr lang="en-US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-планшета позволит Вам в любое удобное время выйти в сеть Internet и решить все важные задачи! Давно хотели приобрести планшет? Вы можете сделать это по выгодной цене! Всего за 10000 руб. Вы становитесь обладателем планшета с поддержкой 4G и будете пользоваться тарифным планом «Турбо 25Гб», предназначенным специально для него! За абонентскую плату 400 руб. в месяц вы получите 25 Гб Интернет-трафика на скорости 4G (до 30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Мбит/сек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.!) Если Интернет-трафик закончится, Вы всегда можете воспользоваться опцией «Продли скорость», увеличив объем трафика на 1Гб за 100 руб. или на 5Гб за 150 руб.</a:t>
                      </a:r>
                    </a:p>
                  </a:txBody>
                  <a:tcPr marL="43205" marR="4320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606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1932" y="195486"/>
            <a:ext cx="77444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/>
              <a:t>Уникальные торговые преимущества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05686"/>
              </p:ext>
            </p:extLst>
          </p:nvPr>
        </p:nvGraphicFramePr>
        <p:xfrm>
          <a:off x="245518" y="1059582"/>
          <a:ext cx="8568952" cy="343838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62186"/>
                <a:gridCol w="6906766"/>
              </a:tblGrid>
              <a:tr h="9048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 40Гб (для 4G-модема)</a:t>
                      </a:r>
                    </a:p>
                  </a:txBody>
                  <a:tcPr marL="43205" marR="4320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Ритм современной жизни становится все быстрее. Все чаще мы сталкиваемся с необходимостью выйти в интернет вне офиса/дома, находясь, например, на деловой встрече.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Наша Компания движемся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ногу со временем! И предлагает отличное решение для Вашего бизнеса! Подключаясь к тарифному плану «Турбо 40Гб» для 4G-модема всего за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руб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Вы получаете модем и 40Гб 4G-Интернета в месяц на скорости до 30 Мбит/сек.! Если Интернет-трафик закончится, Вы всегда можете воспользоваться опцией «Продли скорость», увеличив объем трафика на 1Гб за 100 руб. или на 5Гб за 150 руб.</a:t>
                      </a:r>
                    </a:p>
                  </a:txBody>
                  <a:tcPr marL="43205" marR="43205" marT="0" marB="0" anchor="ctr"/>
                </a:tc>
              </a:tr>
              <a:tr h="9048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 80Гб (для 4G-модема)</a:t>
                      </a:r>
                    </a:p>
                  </a:txBody>
                  <a:tcPr marL="43205" marR="4320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Ритм современной жизни становится все быстрее. Все чаще мы сталкиваемся с необходимостью выйти в интернет вне офиса/дома, находясь, например, на деловой встрече. 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Наша Компания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движется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ногу со временем! И предлагает отличное решение для Вашего бизнеса! Подключаясь к тарифному плану «Турбо 80Гб» для 4G-модема всего за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en-US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руб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Вы получаете модем и 80Гб 4G-Интернета в месяц на скорости до 30 Мбит/сек.! Если Интернет-трафик закончится, Вы всегда можете воспользоваться опцией «Продли скорость», увеличив объем трафика на 1Гб за 100 руб. или на 5Гб за 150 руб.</a:t>
                      </a:r>
                    </a:p>
                  </a:txBody>
                  <a:tcPr marL="43205" marR="43205" marT="0" marB="0" anchor="ctr"/>
                </a:tc>
              </a:tr>
              <a:tr h="9048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 120Гб (для 4G-модема)</a:t>
                      </a:r>
                    </a:p>
                  </a:txBody>
                  <a:tcPr marL="43205" marR="4320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Ритм современной жизни становится все быстрее. Все чаще мы сталкиваемся с необходимостью выйти в интернет вне офиса/дома, находясь, например, на деловой встрече.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Наша Компания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движется в ногу со временем! И предлагает отличное решение для Вашего бизнеса! Подключаясь к тарифному плану «Турбо 120Гб» для 4G-модема всего за 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lang="en-US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руб., Вы получаете модем и 120Гб 4G-Интернета в месяц на скорости до 30 Мбит/сек.! Если Интернет-трафик закончится, Вы всегда можете воспользоваться опцией «Продли скорость», увеличив объем трафика на 1Гб за 100 руб. или на 5Гб за 150 руб.</a:t>
                      </a:r>
                    </a:p>
                  </a:txBody>
                  <a:tcPr marL="43205" marR="43205" marT="0" marB="0" anchor="ctr"/>
                </a:tc>
              </a:tr>
              <a:tr h="7238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Турбо Unlim (для 4G-роутера)</a:t>
                      </a:r>
                    </a:p>
                  </a:txBody>
                  <a:tcPr marL="43205" marR="4320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Отличное решение для Вас и Вашего бизнеса! Современный, технологичный и удобный роутер в комплекте с нашим тарифным планом «Турбо Unlim» позволит Вам обеспечить всех офисных сотрудников беспроводным интернетом на скорости до 30 Мбит/сек., а также Вы сможете брать его с собой на различные мероприятия, решая тем самым проблему с доступом в Интернет</a:t>
                      </a:r>
                      <a:r>
                        <a:rPr lang="ru-RU" sz="8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endParaRPr lang="ru-RU" sz="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205" marR="4320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757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1932" y="699542"/>
            <a:ext cx="878497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М2М 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Бизнес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1400" dirty="0" smtClean="0">
                <a:latin typeface="+mn-lt"/>
              </a:rPr>
              <a:t>Вы получаете </a:t>
            </a:r>
            <a:r>
              <a:rPr lang="ru-RU" sz="1400" dirty="0">
                <a:latin typeface="+mn-lt"/>
              </a:rPr>
              <a:t>возможность применения высокоскоростного 4G Интернета </a:t>
            </a:r>
            <a:endParaRPr lang="ru-RU" sz="1400" dirty="0" smtClean="0">
              <a:latin typeface="+mn-lt"/>
            </a:endParaRPr>
          </a:p>
          <a:p>
            <a:pPr>
              <a:defRPr/>
            </a:pPr>
            <a:r>
              <a:rPr lang="ru-RU" sz="1400" b="1" dirty="0" smtClean="0">
                <a:latin typeface="+mn-lt"/>
              </a:rPr>
              <a:t>для </a:t>
            </a:r>
            <a:r>
              <a:rPr lang="ru-RU" sz="1400" b="1" dirty="0">
                <a:latin typeface="+mn-lt"/>
              </a:rPr>
              <a:t>передачи данных между устройствами </a:t>
            </a:r>
            <a:r>
              <a:rPr lang="ru-RU" sz="1400" dirty="0">
                <a:latin typeface="+mn-lt"/>
              </a:rPr>
              <a:t>(банковские терминалы, POS-терминалы и терминалы оплаты), </a:t>
            </a:r>
            <a:endParaRPr lang="ru-RU" sz="1400" dirty="0" smtClean="0">
              <a:latin typeface="+mn-lt"/>
            </a:endParaRPr>
          </a:p>
          <a:p>
            <a:pPr>
              <a:defRPr/>
            </a:pPr>
            <a:r>
              <a:rPr lang="ru-RU" sz="1400" b="1" dirty="0" smtClean="0">
                <a:latin typeface="+mn-lt"/>
              </a:rPr>
              <a:t>для </a:t>
            </a:r>
            <a:r>
              <a:rPr lang="ru-RU" sz="1400" b="1" dirty="0">
                <a:latin typeface="+mn-lt"/>
              </a:rPr>
              <a:t>удаленного контроля измерений</a:t>
            </a:r>
            <a:r>
              <a:rPr lang="ru-RU" sz="1400" dirty="0">
                <a:latin typeface="+mn-lt"/>
              </a:rPr>
              <a:t> (счетчики газа, жидкости, давления, температуры и т.д.), </a:t>
            </a:r>
            <a:endParaRPr lang="ru-RU" sz="1400" dirty="0" smtClean="0">
              <a:latin typeface="+mn-lt"/>
            </a:endParaRPr>
          </a:p>
          <a:p>
            <a:pPr>
              <a:defRPr/>
            </a:pPr>
            <a:r>
              <a:rPr lang="ru-RU" sz="1400" b="1" dirty="0" smtClean="0">
                <a:latin typeface="+mn-lt"/>
              </a:rPr>
              <a:t>для </a:t>
            </a:r>
            <a:r>
              <a:rPr lang="ru-RU" sz="1400" b="1" dirty="0">
                <a:latin typeface="+mn-lt"/>
              </a:rPr>
              <a:t>удаленного мониторинга и управления объектами</a:t>
            </a:r>
            <a:r>
              <a:rPr lang="ru-RU" sz="1400" dirty="0">
                <a:latin typeface="+mn-lt"/>
              </a:rPr>
              <a:t> (транспорт, терминалы, помещения и т.д</a:t>
            </a:r>
            <a:r>
              <a:rPr lang="ru-RU" sz="1400" dirty="0" smtClean="0">
                <a:latin typeface="+mn-lt"/>
              </a:rPr>
              <a:t>.)</a:t>
            </a:r>
            <a:endParaRPr lang="ru-RU" sz="1400" dirty="0">
              <a:latin typeface="+mn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932" y="195486"/>
            <a:ext cx="77444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Высокотехнологичное решение для бизнеса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https://encrypted-tbn0.gstatic.com/images?q=tbn:ANd9GcQEi-zCL8gOy3nWpsrA7A36BS7z74CgYSlckAWb4yfhNPRzzUP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0" y="723448"/>
            <a:ext cx="1121124" cy="6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637864"/>
              </p:ext>
            </p:extLst>
          </p:nvPr>
        </p:nvGraphicFramePr>
        <p:xfrm>
          <a:off x="244327" y="2355726"/>
          <a:ext cx="7899400" cy="21440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233864"/>
                <a:gridCol w="1665536"/>
              </a:tblGrid>
              <a:tr h="23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услуг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Стоимость, руб.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67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Исходящие вызовы на мобильные телефоны «Летай. Мобильная связь» РТ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67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Исходящие вызовы на городские номера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32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Республики Татарстан, доступ к IP-телефонии, мобильные телефоны других операторов Республики Татарстан.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Междугородные вызовы на номера мобильных операторов и номера операторов фиксированной связи РФ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67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SMS на мобильные телефоны «Летай. Мобильная связь» РТ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67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SMS на номера мобильных операторов Республики Татарстан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1,15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67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SMS на номера других мобильных операторов РФ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1,95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671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SMS </a:t>
                      </a:r>
                      <a:r>
                        <a:rPr lang="ru-RU" sz="1100" u="none" strike="noStrike">
                          <a:effectLst/>
                        </a:rPr>
                        <a:t>на международных операторов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INTERNET (за 1 Мб </a:t>
                      </a:r>
                      <a:r>
                        <a:rPr lang="ru-RU" sz="1100" u="none" strike="noStrike" dirty="0" smtClean="0">
                          <a:effectLst/>
                        </a:rPr>
                        <a:t>переданной </a:t>
                      </a:r>
                      <a:r>
                        <a:rPr lang="ru-RU" sz="1100" u="none" strike="noStrike" dirty="0">
                          <a:effectLst/>
                        </a:rPr>
                        <a:t>и полученной информации)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11932" y="4622090"/>
            <a:ext cx="23070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50" dirty="0">
                <a:latin typeface="+mn-lt"/>
              </a:rPr>
              <a:t>Тарифы указаны с учетом НДС (18%).</a:t>
            </a:r>
          </a:p>
        </p:txBody>
      </p:sp>
    </p:spTree>
    <p:extLst>
      <p:ext uri="{BB962C8B-B14F-4D97-AF65-F5344CB8AC3E}">
        <p14:creationId xmlns:p14="http://schemas.microsoft.com/office/powerpoint/2010/main" val="2771675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1932" y="789552"/>
            <a:ext cx="87849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М2М </a:t>
            </a:r>
            <a:r>
              <a:rPr lang="ru-RU" sz="2400" b="1" u="sng" dirty="0" smtClean="0">
                <a:solidFill>
                  <a:srgbClr val="FF0000"/>
                </a:solidFill>
                <a:latin typeface="+mj-lt"/>
              </a:rPr>
              <a:t>Бизнес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ru-RU" sz="2000" dirty="0" smtClean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932" y="195486"/>
            <a:ext cx="77444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Высокотехнологичное решение для бизнеса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194110"/>
              </p:ext>
            </p:extLst>
          </p:nvPr>
        </p:nvGraphicFramePr>
        <p:xfrm>
          <a:off x="590550" y="1479352"/>
          <a:ext cx="7962900" cy="283606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895600"/>
                <a:gridCol w="5067300"/>
              </a:tblGrid>
              <a:tr h="2643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Дополнительные пакеты к тарифному плану "M2M Бизнес"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Пакеты Интернет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Стоимость абонентской платы в месяц, руб.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5 МБ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10 МБ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20 МБ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50 МБ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100 МБ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Пакеты </a:t>
                      </a:r>
                      <a:r>
                        <a:rPr lang="en-US" sz="800" u="none" strike="noStrike">
                          <a:effectLst/>
                        </a:rPr>
                        <a:t>SMS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Стоимость абонентской платы в месяц, руб.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 5 </a:t>
                      </a:r>
                      <a:r>
                        <a:rPr lang="en-US" sz="800" u="none" strike="noStrike">
                          <a:effectLst/>
                        </a:rPr>
                        <a:t>SMS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10 </a:t>
                      </a:r>
                      <a:r>
                        <a:rPr lang="en-US" sz="800" u="none" strike="noStrike">
                          <a:effectLst/>
                        </a:rPr>
                        <a:t>SMS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20 </a:t>
                      </a:r>
                      <a:r>
                        <a:rPr lang="en-US" sz="800" u="none" strike="noStrike">
                          <a:effectLst/>
                        </a:rPr>
                        <a:t>SMS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50 </a:t>
                      </a:r>
                      <a:r>
                        <a:rPr lang="en-US" sz="800" u="none" strike="noStrike">
                          <a:effectLst/>
                        </a:rPr>
                        <a:t>SMS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90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100 </a:t>
                      </a:r>
                      <a:r>
                        <a:rPr lang="en-US" sz="800" u="none" strike="noStrike">
                          <a:effectLst/>
                        </a:rPr>
                        <a:t>SMS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Комбинированные пакеты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Стоимость абонентской платы в месяц, руб.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5 МБ + 5 SMS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10 МБ + 10 SMS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20 МБ + 20 SMS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Пакет М2М 50 МБ + 50 SMS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135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Пакет М2М 100 МБ + 100 SMS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4550082"/>
            <a:ext cx="23070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50" dirty="0">
                <a:latin typeface="+mn-lt"/>
              </a:rPr>
              <a:t>Тарифы указаны с учетом НДС (18%).</a:t>
            </a:r>
          </a:p>
        </p:txBody>
      </p:sp>
      <p:pic>
        <p:nvPicPr>
          <p:cNvPr id="8" name="Picture 2" descr="https://encrypted-tbn0.gstatic.com/images?q=tbn:ANd9GcQEi-zCL8gOy3nWpsrA7A36BS7z74CgYSlckAWb4yfhNPRzzUP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9" y="723448"/>
            <a:ext cx="1087311" cy="6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648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9512" y="195486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Выгода для Вас и Вашего бизнеса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 descr="\\Algol\users\Документы отдела маркетинга\Сонц\таттелеком бизнес\images\shutterstock_46798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39195"/>
            <a:ext cx="3329782" cy="166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6816" y="1005576"/>
            <a:ext cx="79956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Вы экономите!</a:t>
            </a:r>
          </a:p>
          <a:p>
            <a:pPr>
              <a:buClr>
                <a:srgbClr val="FF0000"/>
              </a:buClr>
              <a:buSzPct val="150000"/>
              <a:defRPr/>
            </a:pPr>
            <a:endParaRPr lang="ru-RU" dirty="0">
              <a:latin typeface="+mn-lt"/>
            </a:endParaRPr>
          </a:p>
          <a:p>
            <a:pPr algn="just">
              <a:buClr>
                <a:srgbClr val="FF0000"/>
              </a:buClr>
              <a:buSzPct val="150000"/>
              <a:defRPr/>
            </a:pPr>
            <a:r>
              <a:rPr lang="ru-RU" dirty="0">
                <a:solidFill>
                  <a:srgbClr val="0070C0"/>
                </a:solidFill>
                <a:latin typeface="+mn-lt"/>
              </a:rPr>
              <a:t>Вы пользуетесь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4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G-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Интернетом на скоростях до 30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Мбит/сек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.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и совершаете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звонки, отправляете 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SMS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и 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MMS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по очень выгодной цене!</a:t>
            </a:r>
          </a:p>
          <a:p>
            <a:pPr algn="just">
              <a:buClr>
                <a:srgbClr val="FF0000"/>
              </a:buClr>
              <a:buSzPct val="150000"/>
              <a:defRPr/>
            </a:pPr>
            <a:endParaRPr lang="ru-RU" dirty="0" smtClean="0">
              <a:latin typeface="+mn-lt"/>
            </a:endParaRPr>
          </a:p>
          <a:p>
            <a:pPr algn="just">
              <a:buClr>
                <a:srgbClr val="FF0000"/>
              </a:buClr>
              <a:buSzPct val="150000"/>
              <a:defRPr/>
            </a:pPr>
            <a:endParaRPr lang="en-US" dirty="0" smtClean="0">
              <a:latin typeface="+mn-lt"/>
            </a:endParaRPr>
          </a:p>
          <a:p>
            <a:pPr indent="360363"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Вы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оптимизируете бизнес-процессы!</a:t>
            </a:r>
          </a:p>
          <a:p>
            <a:pPr indent="361950" algn="just"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endParaRPr lang="ru-RU" b="1" dirty="0">
              <a:solidFill>
                <a:srgbClr val="FF0000"/>
              </a:solidFill>
              <a:latin typeface="+mn-lt"/>
            </a:endParaRPr>
          </a:p>
          <a:p>
            <a:pPr algn="just">
              <a:defRPr/>
            </a:pPr>
            <a:r>
              <a:rPr lang="ru-RU" dirty="0">
                <a:solidFill>
                  <a:srgbClr val="0070C0"/>
                </a:solidFill>
                <a:latin typeface="+mn-lt"/>
              </a:rPr>
              <a:t>Сэкономленные средства на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мобильную телефонию </a:t>
            </a:r>
            <a:endParaRPr lang="en-US" dirty="0" smtClean="0">
              <a:solidFill>
                <a:srgbClr val="0070C0"/>
              </a:solidFill>
              <a:latin typeface="+mn-lt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70C0"/>
                </a:solidFill>
                <a:latin typeface="+mn-lt"/>
              </a:rPr>
              <a:t>и Интернет могут 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быть инвестированы </a:t>
            </a:r>
            <a:endParaRPr lang="en-US" dirty="0" smtClean="0">
              <a:solidFill>
                <a:srgbClr val="0070C0"/>
              </a:solidFill>
              <a:latin typeface="+mn-lt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70C0"/>
                </a:solidFill>
                <a:latin typeface="+mn-lt"/>
              </a:rPr>
              <a:t>в 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развитие вашего бизнеса.</a:t>
            </a:r>
          </a:p>
          <a:p>
            <a:pPr algn="ctr">
              <a:defRPr/>
            </a:pPr>
            <a:endParaRPr lang="ru-RU" b="1" dirty="0">
              <a:solidFill>
                <a:schemeClr val="bg2"/>
              </a:solidFill>
              <a:latin typeface="+mn-lt"/>
            </a:endParaRPr>
          </a:p>
          <a:p>
            <a:pPr algn="ctr">
              <a:defRPr/>
            </a:pPr>
            <a:endParaRPr lang="ru-RU" dirty="0">
              <a:latin typeface="+mn-lt"/>
            </a:endParaRPr>
          </a:p>
          <a:p>
            <a:pPr algn="ctr">
              <a:defRPr/>
            </a:pP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144411"/>
      </p:ext>
    </p:extLst>
  </p:cSld>
  <p:clrMapOvr>
    <a:masterClrMapping/>
  </p:clrMapOvr>
  <p:transition spd="slow" advClick="0" advTm="25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9512" y="195486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подключиться на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корпоративные тарифы?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9" y="1060710"/>
            <a:ext cx="820814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latin typeface="+mn-lt"/>
              </a:rPr>
              <a:t>Обратиться к вашему персональному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менеджеру, в 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офис продаж и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обслуживания или позвонить на справочную службу по тел.: (843) 238-00-00</a:t>
            </a:r>
            <a:endParaRPr lang="en-US" dirty="0">
              <a:solidFill>
                <a:srgbClr val="0070C0"/>
              </a:solidFill>
              <a:latin typeface="+mn-lt"/>
            </a:endParaRPr>
          </a:p>
          <a:p>
            <a:pPr marL="285750" indent="-285750" algn="just"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latin typeface="+mn-lt"/>
              </a:rPr>
              <a:t>Заключить Договор на оказание услуг 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подвижной радиотелефонной связи.</a:t>
            </a:r>
            <a:endParaRPr lang="ru-RU" dirty="0">
              <a:solidFill>
                <a:srgbClr val="0070C0"/>
              </a:solidFill>
              <a:latin typeface="+mn-lt"/>
            </a:endParaRPr>
          </a:p>
          <a:p>
            <a:pPr algn="ctr">
              <a:buSzPct val="150000"/>
              <a:defRPr/>
            </a:pPr>
            <a:endParaRPr lang="ru-RU" sz="2000" dirty="0">
              <a:latin typeface="+mn-lt"/>
            </a:endParaRPr>
          </a:p>
        </p:txBody>
      </p:sp>
      <p:pic>
        <p:nvPicPr>
          <p:cNvPr id="5" name="Picture 2" descr="http://www.bsinform.ru/upload/image/prod_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382" y="2427368"/>
            <a:ext cx="4046850" cy="216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52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9512" y="195486"/>
            <a:ext cx="77768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Буду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рад ответить на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все Ваши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вопросы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…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9175" y="955864"/>
            <a:ext cx="4572000" cy="19759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Ваш персональный менеджер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kern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___________________________________</a:t>
            </a:r>
            <a:endParaRPr lang="ru-RU" kern="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kern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Отдел продаж юридическим </a:t>
            </a:r>
            <a:r>
              <a:rPr lang="ru-RU" kern="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лицам</a:t>
            </a:r>
          </a:p>
          <a:p>
            <a:pPr indent="719138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kern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Мобильный: </a:t>
            </a:r>
            <a:r>
              <a:rPr lang="ru-RU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_______________</a:t>
            </a:r>
          </a:p>
          <a:p>
            <a:pPr indent="719138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Офис:  </a:t>
            </a:r>
            <a:r>
              <a:rPr lang="ru-RU" kern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____________________</a:t>
            </a:r>
            <a:endParaRPr lang="ru-RU" kern="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  <a:p>
            <a:pPr indent="719138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Факс:  </a:t>
            </a:r>
            <a:r>
              <a:rPr lang="ru-RU" kern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_____________________</a:t>
            </a:r>
            <a:endParaRPr lang="en-US" kern="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  <a:p>
            <a:pPr indent="719138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e-mail</a:t>
            </a:r>
            <a:r>
              <a:rPr lang="ru-RU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:</a:t>
            </a:r>
            <a:r>
              <a:rPr lang="en-US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 </a:t>
            </a:r>
            <a:r>
              <a:rPr lang="en-US" kern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________________</a:t>
            </a:r>
            <a:r>
              <a:rPr lang="ru-RU" kern="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____</a:t>
            </a:r>
            <a:endParaRPr lang="ru-RU" kern="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Picture 8" descr="\\tattelecom.ttc\public\UsersProfile\tat100mov\My Documents\1276102985_by_kalosz90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18" y="2729470"/>
            <a:ext cx="3551915" cy="1774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5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1882" y="111092"/>
            <a:ext cx="4520235" cy="627534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Разница между 2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G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и 4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G</a:t>
            </a:r>
            <a:endParaRPr lang="ru-RU" sz="3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88" y="1167595"/>
            <a:ext cx="4040188" cy="479822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7030A0"/>
                </a:solidFill>
              </a:rPr>
              <a:t>2G</a:t>
            </a:r>
            <a:r>
              <a:rPr lang="ru-RU" sz="5400" dirty="0" smtClean="0">
                <a:solidFill>
                  <a:srgbClr val="7030A0"/>
                </a:solidFill>
              </a:rPr>
              <a:t> Летай</a:t>
            </a:r>
            <a:endParaRPr lang="ru-RU" sz="5400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67710" y="1113588"/>
            <a:ext cx="4041775" cy="479822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7030A0"/>
                </a:solidFill>
              </a:rPr>
              <a:t>4G</a:t>
            </a:r>
            <a:r>
              <a:rPr lang="ru-RU" sz="5400" dirty="0" smtClean="0">
                <a:solidFill>
                  <a:srgbClr val="7030A0"/>
                </a:solidFill>
              </a:rPr>
              <a:t> Летай</a:t>
            </a:r>
            <a:endParaRPr lang="ru-RU" sz="54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4083918"/>
            <a:ext cx="802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ГЛАВНОЕ ОТЛИЧИЕ – скорость передачи данных!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40" y="2997543"/>
            <a:ext cx="1371600" cy="6250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11" y="2915389"/>
            <a:ext cx="1386458" cy="685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1845965"/>
            <a:ext cx="3584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0,25 </a:t>
            </a:r>
            <a:r>
              <a:rPr lang="ru-RU" sz="2500" dirty="0" smtClean="0"/>
              <a:t>МБИТ/СЕК.</a:t>
            </a:r>
            <a:endParaRPr lang="ru-RU" sz="25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1352" y="1776503"/>
            <a:ext cx="4041775" cy="2963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500" dirty="0" smtClean="0"/>
              <a:t>до</a:t>
            </a:r>
            <a:r>
              <a:rPr lang="ru-RU" sz="2500" dirty="0" smtClean="0">
                <a:solidFill>
                  <a:srgbClr val="FF0000"/>
                </a:solidFill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</a:rPr>
              <a:t>30 </a:t>
            </a:r>
            <a:r>
              <a:rPr lang="ru-RU" sz="2500" dirty="0" smtClean="0"/>
              <a:t>Мбит/сек.</a:t>
            </a:r>
            <a:endParaRPr lang="ru-RU" sz="25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32674"/>
          <a:stretch/>
        </p:blipFill>
        <p:spPr>
          <a:xfrm>
            <a:off x="395536" y="861388"/>
            <a:ext cx="3744416" cy="3546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32675"/>
          <a:stretch/>
        </p:blipFill>
        <p:spPr>
          <a:xfrm>
            <a:off x="4860032" y="843559"/>
            <a:ext cx="3744416" cy="3546566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5436096" y="843558"/>
            <a:ext cx="2736304" cy="864094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Зона покрытия базовой станции Таттелеком 1800 МГц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43608" y="861388"/>
            <a:ext cx="2376264" cy="990281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 других операторов: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2600 МГц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-20538"/>
            <a:ext cx="8100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Конкурентные преимущества </a:t>
            </a:r>
            <a:endParaRPr lang="ru-RU" sz="2500" b="1" dirty="0" smtClean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  <a:p>
            <a:pPr algn="ctr"/>
            <a:r>
              <a:rPr lang="ru-RU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сети 4</a:t>
            </a: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G</a:t>
            </a:r>
            <a:r>
              <a:rPr lang="ru-RU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 от Таттелеком</a:t>
            </a:r>
            <a:endParaRPr lang="ru-RU" sz="2500" b="1" dirty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</p:txBody>
      </p:sp>
      <p:grpSp>
        <p:nvGrpSpPr>
          <p:cNvPr id="12" name="Группа 24"/>
          <p:cNvGrpSpPr/>
          <p:nvPr/>
        </p:nvGrpSpPr>
        <p:grpSpPr>
          <a:xfrm>
            <a:off x="161084" y="4321934"/>
            <a:ext cx="8815583" cy="821566"/>
            <a:chOff x="125506" y="1194844"/>
            <a:chExt cx="8425268" cy="1832601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25506" y="1194844"/>
              <a:ext cx="8304109" cy="183260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0" h="0"/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1776" y="1207840"/>
              <a:ext cx="7638998" cy="157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Относительная </a:t>
              </a:r>
              <a:r>
                <a:rPr lang="ru-RU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зона покрытия 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базовой станции 4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G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 на </a:t>
              </a:r>
              <a:r>
                <a:rPr lang="ru-RU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частоте </a:t>
              </a:r>
              <a:endPara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endParaRP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                   1800 </a:t>
              </a:r>
              <a:r>
                <a:rPr lang="ru-RU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МГц больше, 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чем </a:t>
              </a:r>
              <a:r>
                <a:rPr lang="ru-RU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на частоте 2600 МГц. </a:t>
              </a:r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4536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4" y="897564"/>
            <a:ext cx="8227341" cy="3790036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71406" y="836101"/>
            <a:ext cx="2520280" cy="701372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Условное проникновение сигнала с частотой 2600 МГц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619672" y="1542681"/>
            <a:ext cx="504056" cy="8670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1348595" y="3591338"/>
            <a:ext cx="2552179" cy="698431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Условное проникновение сигнала с частотой 1800 МГц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3900769" y="3266640"/>
            <a:ext cx="472864" cy="6942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5835" y="-20538"/>
            <a:ext cx="68827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Конкурентные преимущества </a:t>
            </a:r>
            <a:endParaRPr lang="ru-RU" sz="2500" b="1" dirty="0" smtClean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  <a:p>
            <a:pPr algn="ctr"/>
            <a:r>
              <a:rPr lang="ru-RU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сети </a:t>
            </a:r>
            <a:r>
              <a:rPr lang="en-US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4G</a:t>
            </a:r>
            <a:r>
              <a:rPr lang="ru-RU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 от Таттелеком</a:t>
            </a:r>
            <a:endParaRPr lang="ru-RU" sz="2500" b="1" dirty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</p:txBody>
      </p:sp>
      <p:grpSp>
        <p:nvGrpSpPr>
          <p:cNvPr id="15" name="Группа 24"/>
          <p:cNvGrpSpPr/>
          <p:nvPr/>
        </p:nvGrpSpPr>
        <p:grpSpPr>
          <a:xfrm>
            <a:off x="203668" y="4375938"/>
            <a:ext cx="8688812" cy="734094"/>
            <a:chOff x="125506" y="1194844"/>
            <a:chExt cx="8304109" cy="1832601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25506" y="1194844"/>
              <a:ext cx="8304109" cy="183260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0" h="0"/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0759" y="1207840"/>
              <a:ext cx="7983096" cy="176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rPr>
                <a:t>Сигнал с более низкой частотой имеет более глубокое проникновение в здания</a:t>
              </a:r>
            </a:p>
          </p:txBody>
        </p:sp>
      </p:grpSp>
      <p:cxnSp>
        <p:nvCxnSpPr>
          <p:cNvPr id="20" name="Прямая соединительная линия 19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57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Двойная стрелка влево/вправо 34"/>
          <p:cNvSpPr/>
          <p:nvPr/>
        </p:nvSpPr>
        <p:spPr>
          <a:xfrm>
            <a:off x="1547668" y="1448875"/>
            <a:ext cx="4536505" cy="420071"/>
          </a:xfrm>
          <a:prstGeom prst="left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6737400" y="4735809"/>
            <a:ext cx="2133600" cy="273844"/>
          </a:xfrm>
        </p:spPr>
        <p:txBody>
          <a:bodyPr/>
          <a:lstStyle/>
          <a:p>
            <a:fld id="{65C3A3A7-554A-4C35-BAB7-C7885689C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1331641" y="3336983"/>
            <a:ext cx="4752527" cy="420071"/>
          </a:xfrm>
          <a:prstGeom prst="left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1869" y="1504796"/>
            <a:ext cx="3915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Радиорелейная линия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96921" y="3398021"/>
            <a:ext cx="408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Волоконно  Оптическая  Линия  Связи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64088" y="2068147"/>
            <a:ext cx="37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Базовая станция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4G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«Конкурент»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08105" y="3965008"/>
            <a:ext cx="3602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Базовая станция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4G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«Летай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7" name="Облако 16"/>
          <p:cNvSpPr/>
          <p:nvPr/>
        </p:nvSpPr>
        <p:spPr>
          <a:xfrm>
            <a:off x="3131840" y="897565"/>
            <a:ext cx="1728192" cy="534398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Молния 20"/>
          <p:cNvSpPr/>
          <p:nvPr/>
        </p:nvSpPr>
        <p:spPr>
          <a:xfrm>
            <a:off x="3932434" y="1005577"/>
            <a:ext cx="927603" cy="463688"/>
          </a:xfrm>
          <a:prstGeom prst="lightningBolt">
            <a:avLst/>
          </a:prstGeom>
          <a:ln>
            <a:solidFill>
              <a:srgbClr val="3333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46429" y="1791148"/>
            <a:ext cx="394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30 Мбит/с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31880" y="3660392"/>
            <a:ext cx="416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Скорость 100 Мбит/с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Солнце 24"/>
          <p:cNvSpPr/>
          <p:nvPr/>
        </p:nvSpPr>
        <p:spPr>
          <a:xfrm>
            <a:off x="3352314" y="2409733"/>
            <a:ext cx="1363705" cy="753254"/>
          </a:xfrm>
          <a:prstGeom prst="sun">
            <a:avLst/>
          </a:prstGeom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4" name="Freeform 3"/>
          <p:cNvSpPr>
            <a:spLocks noChangeAspect="1" noEditPoints="1"/>
          </p:cNvSpPr>
          <p:nvPr/>
        </p:nvSpPr>
        <p:spPr bwMode="auto">
          <a:xfrm>
            <a:off x="7376761" y="1092715"/>
            <a:ext cx="1080120" cy="894516"/>
          </a:xfrm>
          <a:custGeom>
            <a:avLst/>
            <a:gdLst>
              <a:gd name="T0" fmla="*/ 1034409 w 327"/>
              <a:gd name="T1" fmla="*/ 56313 h 370"/>
              <a:gd name="T2" fmla="*/ 1034409 w 327"/>
              <a:gd name="T3" fmla="*/ 739582 h 370"/>
              <a:gd name="T4" fmla="*/ 1225550 w 327"/>
              <a:gd name="T5" fmla="*/ 375422 h 370"/>
              <a:gd name="T6" fmla="*/ 933217 w 327"/>
              <a:gd name="T7" fmla="*/ 593167 h 370"/>
              <a:gd name="T8" fmla="*/ 974443 w 327"/>
              <a:gd name="T9" fmla="*/ 634464 h 370"/>
              <a:gd name="T10" fmla="*/ 933217 w 327"/>
              <a:gd name="T11" fmla="*/ 116381 h 370"/>
              <a:gd name="T12" fmla="*/ 832025 w 327"/>
              <a:gd name="T13" fmla="*/ 533100 h 370"/>
              <a:gd name="T14" fmla="*/ 936965 w 327"/>
              <a:gd name="T15" fmla="*/ 375422 h 370"/>
              <a:gd name="T16" fmla="*/ 832025 w 327"/>
              <a:gd name="T17" fmla="*/ 259041 h 370"/>
              <a:gd name="T18" fmla="*/ 832025 w 327"/>
              <a:gd name="T19" fmla="*/ 533100 h 370"/>
              <a:gd name="T20" fmla="*/ 191141 w 327"/>
              <a:gd name="T21" fmla="*/ 56313 h 370"/>
              <a:gd name="T22" fmla="*/ 149914 w 327"/>
              <a:gd name="T23" fmla="*/ 15017 h 370"/>
              <a:gd name="T24" fmla="*/ 172402 w 327"/>
              <a:gd name="T25" fmla="*/ 747091 h 370"/>
              <a:gd name="T26" fmla="*/ 251107 w 327"/>
              <a:gd name="T27" fmla="*/ 634464 h 370"/>
              <a:gd name="T28" fmla="*/ 292333 w 327"/>
              <a:gd name="T29" fmla="*/ 593167 h 370"/>
              <a:gd name="T30" fmla="*/ 292333 w 327"/>
              <a:gd name="T31" fmla="*/ 116381 h 370"/>
              <a:gd name="T32" fmla="*/ 251107 w 327"/>
              <a:gd name="T33" fmla="*/ 634464 h 370"/>
              <a:gd name="T34" fmla="*/ 397273 w 327"/>
              <a:gd name="T35" fmla="*/ 533100 h 370"/>
              <a:gd name="T36" fmla="*/ 397273 w 327"/>
              <a:gd name="T37" fmla="*/ 259041 h 370"/>
              <a:gd name="T38" fmla="*/ 288585 w 327"/>
              <a:gd name="T39" fmla="*/ 375422 h 370"/>
              <a:gd name="T40" fmla="*/ 820781 w 327"/>
              <a:gd name="T41" fmla="*/ 1013641 h 370"/>
              <a:gd name="T42" fmla="*/ 663371 w 327"/>
              <a:gd name="T43" fmla="*/ 548117 h 370"/>
              <a:gd name="T44" fmla="*/ 738328 w 327"/>
              <a:gd name="T45" fmla="*/ 289075 h 370"/>
              <a:gd name="T46" fmla="*/ 614649 w 327"/>
              <a:gd name="T47" fmla="*/ 495558 h 370"/>
              <a:gd name="T48" fmla="*/ 663371 w 327"/>
              <a:gd name="T49" fmla="*/ 266550 h 370"/>
              <a:gd name="T50" fmla="*/ 689606 w 327"/>
              <a:gd name="T51" fmla="*/ 213991 h 370"/>
              <a:gd name="T52" fmla="*/ 562179 w 327"/>
              <a:gd name="T53" fmla="*/ 548117 h 370"/>
              <a:gd name="T54" fmla="*/ 404769 w 327"/>
              <a:gd name="T55" fmla="*/ 1017395 h 370"/>
              <a:gd name="T56" fmla="*/ 202384 w 327"/>
              <a:gd name="T57" fmla="*/ 1332750 h 370"/>
              <a:gd name="T58" fmla="*/ 217376 w 327"/>
              <a:gd name="T59" fmla="*/ 1389063 h 370"/>
              <a:gd name="T60" fmla="*/ 610901 w 327"/>
              <a:gd name="T61" fmla="*/ 1242648 h 370"/>
              <a:gd name="T62" fmla="*/ 1004426 w 327"/>
              <a:gd name="T63" fmla="*/ 1389063 h 370"/>
              <a:gd name="T64" fmla="*/ 1026913 w 327"/>
              <a:gd name="T65" fmla="*/ 1340258 h 370"/>
              <a:gd name="T66" fmla="*/ 685858 w 327"/>
              <a:gd name="T67" fmla="*/ 855963 h 370"/>
              <a:gd name="T68" fmla="*/ 610901 w 327"/>
              <a:gd name="T69" fmla="*/ 596922 h 370"/>
              <a:gd name="T70" fmla="*/ 712093 w 327"/>
              <a:gd name="T71" fmla="*/ 919785 h 370"/>
              <a:gd name="T72" fmla="*/ 490970 w 327"/>
              <a:gd name="T73" fmla="*/ 976098 h 370"/>
              <a:gd name="T74" fmla="*/ 610901 w 327"/>
              <a:gd name="T75" fmla="*/ 1021149 h 370"/>
              <a:gd name="T76" fmla="*/ 610901 w 327"/>
              <a:gd name="T77" fmla="*/ 1069954 h 370"/>
              <a:gd name="T78" fmla="*/ 876999 w 327"/>
              <a:gd name="T79" fmla="*/ 1328995 h 370"/>
              <a:gd name="T80" fmla="*/ 281089 w 327"/>
              <a:gd name="T81" fmla="*/ 1328995 h 370"/>
              <a:gd name="T82" fmla="*/ 610901 w 327"/>
              <a:gd name="T83" fmla="*/ 1130022 h 370"/>
              <a:gd name="T84" fmla="*/ 940713 w 327"/>
              <a:gd name="T85" fmla="*/ 1328995 h 37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27"/>
              <a:gd name="T130" fmla="*/ 0 h 370"/>
              <a:gd name="T131" fmla="*/ 327 w 327"/>
              <a:gd name="T132" fmla="*/ 370 h 37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27" h="370">
                <a:moveTo>
                  <a:pt x="287" y="4"/>
                </a:moveTo>
                <a:cubicBezTo>
                  <a:pt x="284" y="0"/>
                  <a:pt x="279" y="0"/>
                  <a:pt x="276" y="4"/>
                </a:cubicBezTo>
                <a:cubicBezTo>
                  <a:pt x="273" y="7"/>
                  <a:pt x="273" y="12"/>
                  <a:pt x="276" y="15"/>
                </a:cubicBezTo>
                <a:cubicBezTo>
                  <a:pt x="300" y="38"/>
                  <a:pt x="311" y="69"/>
                  <a:pt x="311" y="100"/>
                </a:cubicBezTo>
                <a:cubicBezTo>
                  <a:pt x="311" y="131"/>
                  <a:pt x="300" y="162"/>
                  <a:pt x="276" y="185"/>
                </a:cubicBezTo>
                <a:cubicBezTo>
                  <a:pt x="273" y="188"/>
                  <a:pt x="273" y="194"/>
                  <a:pt x="276" y="197"/>
                </a:cubicBezTo>
                <a:cubicBezTo>
                  <a:pt x="278" y="198"/>
                  <a:pt x="280" y="199"/>
                  <a:pt x="282" y="199"/>
                </a:cubicBezTo>
                <a:cubicBezTo>
                  <a:pt x="284" y="199"/>
                  <a:pt x="286" y="198"/>
                  <a:pt x="287" y="197"/>
                </a:cubicBezTo>
                <a:cubicBezTo>
                  <a:pt x="314" y="170"/>
                  <a:pt x="327" y="135"/>
                  <a:pt x="327" y="100"/>
                </a:cubicBezTo>
                <a:cubicBezTo>
                  <a:pt x="327" y="65"/>
                  <a:pt x="314" y="30"/>
                  <a:pt x="287" y="4"/>
                </a:cubicBezTo>
                <a:close/>
                <a:moveTo>
                  <a:pt x="273" y="100"/>
                </a:moveTo>
                <a:cubicBezTo>
                  <a:pt x="273" y="121"/>
                  <a:pt x="265" y="142"/>
                  <a:pt x="249" y="158"/>
                </a:cubicBezTo>
                <a:cubicBezTo>
                  <a:pt x="246" y="161"/>
                  <a:pt x="246" y="166"/>
                  <a:pt x="249" y="169"/>
                </a:cubicBezTo>
                <a:cubicBezTo>
                  <a:pt x="250" y="171"/>
                  <a:pt x="253" y="172"/>
                  <a:pt x="255" y="172"/>
                </a:cubicBezTo>
                <a:cubicBezTo>
                  <a:pt x="257" y="172"/>
                  <a:pt x="259" y="171"/>
                  <a:pt x="260" y="169"/>
                </a:cubicBezTo>
                <a:cubicBezTo>
                  <a:pt x="279" y="150"/>
                  <a:pt x="289" y="125"/>
                  <a:pt x="289" y="100"/>
                </a:cubicBezTo>
                <a:cubicBezTo>
                  <a:pt x="289" y="75"/>
                  <a:pt x="279" y="50"/>
                  <a:pt x="260" y="31"/>
                </a:cubicBezTo>
                <a:cubicBezTo>
                  <a:pt x="257" y="28"/>
                  <a:pt x="252" y="28"/>
                  <a:pt x="249" y="31"/>
                </a:cubicBezTo>
                <a:cubicBezTo>
                  <a:pt x="246" y="34"/>
                  <a:pt x="246" y="39"/>
                  <a:pt x="249" y="42"/>
                </a:cubicBezTo>
                <a:cubicBezTo>
                  <a:pt x="265" y="58"/>
                  <a:pt x="273" y="79"/>
                  <a:pt x="273" y="100"/>
                </a:cubicBezTo>
                <a:close/>
                <a:moveTo>
                  <a:pt x="222" y="142"/>
                </a:moveTo>
                <a:cubicBezTo>
                  <a:pt x="223" y="144"/>
                  <a:pt x="225" y="145"/>
                  <a:pt x="227" y="145"/>
                </a:cubicBezTo>
                <a:cubicBezTo>
                  <a:pt x="229" y="145"/>
                  <a:pt x="231" y="144"/>
                  <a:pt x="233" y="142"/>
                </a:cubicBezTo>
                <a:cubicBezTo>
                  <a:pt x="245" y="131"/>
                  <a:pt x="250" y="115"/>
                  <a:pt x="250" y="100"/>
                </a:cubicBezTo>
                <a:cubicBezTo>
                  <a:pt x="250" y="85"/>
                  <a:pt x="245" y="70"/>
                  <a:pt x="233" y="58"/>
                </a:cubicBezTo>
                <a:cubicBezTo>
                  <a:pt x="230" y="55"/>
                  <a:pt x="225" y="55"/>
                  <a:pt x="222" y="58"/>
                </a:cubicBezTo>
                <a:cubicBezTo>
                  <a:pt x="219" y="61"/>
                  <a:pt x="219" y="66"/>
                  <a:pt x="222" y="69"/>
                </a:cubicBezTo>
                <a:cubicBezTo>
                  <a:pt x="230" y="78"/>
                  <a:pt x="234" y="89"/>
                  <a:pt x="234" y="100"/>
                </a:cubicBezTo>
                <a:cubicBezTo>
                  <a:pt x="234" y="111"/>
                  <a:pt x="230" y="122"/>
                  <a:pt x="222" y="131"/>
                </a:cubicBezTo>
                <a:cubicBezTo>
                  <a:pt x="219" y="134"/>
                  <a:pt x="219" y="139"/>
                  <a:pt x="222" y="142"/>
                </a:cubicBezTo>
                <a:close/>
                <a:moveTo>
                  <a:pt x="51" y="185"/>
                </a:moveTo>
                <a:cubicBezTo>
                  <a:pt x="28" y="162"/>
                  <a:pt x="16" y="131"/>
                  <a:pt x="16" y="100"/>
                </a:cubicBezTo>
                <a:cubicBezTo>
                  <a:pt x="16" y="69"/>
                  <a:pt x="28" y="38"/>
                  <a:pt x="51" y="15"/>
                </a:cubicBezTo>
                <a:cubicBezTo>
                  <a:pt x="54" y="12"/>
                  <a:pt x="54" y="7"/>
                  <a:pt x="51" y="4"/>
                </a:cubicBezTo>
                <a:cubicBezTo>
                  <a:pt x="48" y="0"/>
                  <a:pt x="43" y="0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13" y="30"/>
                  <a:pt x="0" y="65"/>
                  <a:pt x="0" y="100"/>
                </a:cubicBezTo>
                <a:cubicBezTo>
                  <a:pt x="0" y="135"/>
                  <a:pt x="13" y="170"/>
                  <a:pt x="40" y="197"/>
                </a:cubicBezTo>
                <a:cubicBezTo>
                  <a:pt x="41" y="198"/>
                  <a:pt x="44" y="199"/>
                  <a:pt x="46" y="199"/>
                </a:cubicBezTo>
                <a:cubicBezTo>
                  <a:pt x="48" y="199"/>
                  <a:pt x="50" y="198"/>
                  <a:pt x="51" y="197"/>
                </a:cubicBezTo>
                <a:cubicBezTo>
                  <a:pt x="54" y="194"/>
                  <a:pt x="54" y="188"/>
                  <a:pt x="51" y="185"/>
                </a:cubicBezTo>
                <a:close/>
                <a:moveTo>
                  <a:pt x="67" y="169"/>
                </a:moveTo>
                <a:cubicBezTo>
                  <a:pt x="69" y="171"/>
                  <a:pt x="71" y="172"/>
                  <a:pt x="73" y="172"/>
                </a:cubicBezTo>
                <a:cubicBezTo>
                  <a:pt x="75" y="172"/>
                  <a:pt x="77" y="171"/>
                  <a:pt x="78" y="169"/>
                </a:cubicBezTo>
                <a:cubicBezTo>
                  <a:pt x="82" y="166"/>
                  <a:pt x="82" y="161"/>
                  <a:pt x="78" y="158"/>
                </a:cubicBezTo>
                <a:cubicBezTo>
                  <a:pt x="62" y="142"/>
                  <a:pt x="54" y="121"/>
                  <a:pt x="54" y="100"/>
                </a:cubicBezTo>
                <a:cubicBezTo>
                  <a:pt x="54" y="79"/>
                  <a:pt x="62" y="58"/>
                  <a:pt x="78" y="42"/>
                </a:cubicBezTo>
                <a:cubicBezTo>
                  <a:pt x="82" y="39"/>
                  <a:pt x="82" y="34"/>
                  <a:pt x="78" y="31"/>
                </a:cubicBezTo>
                <a:cubicBezTo>
                  <a:pt x="75" y="28"/>
                  <a:pt x="70" y="28"/>
                  <a:pt x="67" y="31"/>
                </a:cubicBezTo>
                <a:cubicBezTo>
                  <a:pt x="48" y="50"/>
                  <a:pt x="38" y="75"/>
                  <a:pt x="38" y="100"/>
                </a:cubicBezTo>
                <a:cubicBezTo>
                  <a:pt x="38" y="125"/>
                  <a:pt x="48" y="150"/>
                  <a:pt x="67" y="169"/>
                </a:cubicBezTo>
                <a:close/>
                <a:moveTo>
                  <a:pt x="94" y="142"/>
                </a:moveTo>
                <a:cubicBezTo>
                  <a:pt x="96" y="144"/>
                  <a:pt x="98" y="145"/>
                  <a:pt x="100" y="145"/>
                </a:cubicBezTo>
                <a:cubicBezTo>
                  <a:pt x="102" y="145"/>
                  <a:pt x="104" y="144"/>
                  <a:pt x="106" y="142"/>
                </a:cubicBezTo>
                <a:cubicBezTo>
                  <a:pt x="109" y="139"/>
                  <a:pt x="109" y="134"/>
                  <a:pt x="106" y="131"/>
                </a:cubicBezTo>
                <a:cubicBezTo>
                  <a:pt x="97" y="122"/>
                  <a:pt x="93" y="111"/>
                  <a:pt x="93" y="100"/>
                </a:cubicBezTo>
                <a:cubicBezTo>
                  <a:pt x="93" y="89"/>
                  <a:pt x="97" y="78"/>
                  <a:pt x="106" y="69"/>
                </a:cubicBezTo>
                <a:cubicBezTo>
                  <a:pt x="109" y="66"/>
                  <a:pt x="109" y="61"/>
                  <a:pt x="106" y="58"/>
                </a:cubicBezTo>
                <a:cubicBezTo>
                  <a:pt x="103" y="55"/>
                  <a:pt x="97" y="55"/>
                  <a:pt x="94" y="58"/>
                </a:cubicBezTo>
                <a:cubicBezTo>
                  <a:pt x="83" y="70"/>
                  <a:pt x="77" y="85"/>
                  <a:pt x="77" y="100"/>
                </a:cubicBezTo>
                <a:cubicBezTo>
                  <a:pt x="77" y="115"/>
                  <a:pt x="83" y="131"/>
                  <a:pt x="94" y="142"/>
                </a:cubicBezTo>
                <a:close/>
                <a:moveTo>
                  <a:pt x="267" y="349"/>
                </a:moveTo>
                <a:cubicBezTo>
                  <a:pt x="257" y="336"/>
                  <a:pt x="238" y="309"/>
                  <a:pt x="219" y="270"/>
                </a:cubicBezTo>
                <a:cubicBezTo>
                  <a:pt x="218" y="270"/>
                  <a:pt x="218" y="269"/>
                  <a:pt x="218" y="268"/>
                </a:cubicBezTo>
                <a:cubicBezTo>
                  <a:pt x="213" y="259"/>
                  <a:pt x="209" y="249"/>
                  <a:pt x="204" y="239"/>
                </a:cubicBezTo>
                <a:cubicBezTo>
                  <a:pt x="190" y="205"/>
                  <a:pt x="182" y="171"/>
                  <a:pt x="177" y="146"/>
                </a:cubicBezTo>
                <a:cubicBezTo>
                  <a:pt x="197" y="140"/>
                  <a:pt x="211" y="122"/>
                  <a:pt x="211" y="100"/>
                </a:cubicBezTo>
                <a:cubicBezTo>
                  <a:pt x="211" y="93"/>
                  <a:pt x="210" y="87"/>
                  <a:pt x="208" y="81"/>
                </a:cubicBezTo>
                <a:cubicBezTo>
                  <a:pt x="206" y="77"/>
                  <a:pt x="201" y="75"/>
                  <a:pt x="197" y="77"/>
                </a:cubicBezTo>
                <a:cubicBezTo>
                  <a:pt x="193" y="79"/>
                  <a:pt x="191" y="84"/>
                  <a:pt x="193" y="88"/>
                </a:cubicBezTo>
                <a:cubicBezTo>
                  <a:pt x="194" y="91"/>
                  <a:pt x="195" y="96"/>
                  <a:pt x="195" y="100"/>
                </a:cubicBezTo>
                <a:cubicBezTo>
                  <a:pt x="195" y="117"/>
                  <a:pt x="181" y="132"/>
                  <a:pt x="164" y="132"/>
                </a:cubicBezTo>
                <a:cubicBezTo>
                  <a:pt x="146" y="132"/>
                  <a:pt x="132" y="117"/>
                  <a:pt x="132" y="100"/>
                </a:cubicBezTo>
                <a:cubicBezTo>
                  <a:pt x="132" y="82"/>
                  <a:pt x="146" y="68"/>
                  <a:pt x="164" y="68"/>
                </a:cubicBezTo>
                <a:cubicBezTo>
                  <a:pt x="169" y="68"/>
                  <a:pt x="173" y="69"/>
                  <a:pt x="177" y="71"/>
                </a:cubicBezTo>
                <a:cubicBezTo>
                  <a:pt x="181" y="73"/>
                  <a:pt x="186" y="71"/>
                  <a:pt x="188" y="67"/>
                </a:cubicBezTo>
                <a:cubicBezTo>
                  <a:pt x="190" y="63"/>
                  <a:pt x="188" y="59"/>
                  <a:pt x="184" y="57"/>
                </a:cubicBezTo>
                <a:cubicBezTo>
                  <a:pt x="184" y="57"/>
                  <a:pt x="184" y="57"/>
                  <a:pt x="184" y="57"/>
                </a:cubicBezTo>
                <a:cubicBezTo>
                  <a:pt x="178" y="54"/>
                  <a:pt x="171" y="52"/>
                  <a:pt x="164" y="52"/>
                </a:cubicBezTo>
                <a:cubicBezTo>
                  <a:pt x="137" y="52"/>
                  <a:pt x="116" y="74"/>
                  <a:pt x="116" y="100"/>
                </a:cubicBezTo>
                <a:cubicBezTo>
                  <a:pt x="116" y="121"/>
                  <a:pt x="130" y="140"/>
                  <a:pt x="150" y="146"/>
                </a:cubicBezTo>
                <a:cubicBezTo>
                  <a:pt x="145" y="170"/>
                  <a:pt x="136" y="205"/>
                  <a:pt x="123" y="239"/>
                </a:cubicBezTo>
                <a:cubicBezTo>
                  <a:pt x="118" y="249"/>
                  <a:pt x="114" y="259"/>
                  <a:pt x="109" y="268"/>
                </a:cubicBezTo>
                <a:cubicBezTo>
                  <a:pt x="109" y="269"/>
                  <a:pt x="108" y="270"/>
                  <a:pt x="108" y="271"/>
                </a:cubicBezTo>
                <a:cubicBezTo>
                  <a:pt x="97" y="293"/>
                  <a:pt x="85" y="312"/>
                  <a:pt x="76" y="326"/>
                </a:cubicBezTo>
                <a:cubicBezTo>
                  <a:pt x="69" y="336"/>
                  <a:pt x="63" y="344"/>
                  <a:pt x="59" y="349"/>
                </a:cubicBezTo>
                <a:cubicBezTo>
                  <a:pt x="57" y="351"/>
                  <a:pt x="55" y="353"/>
                  <a:pt x="54" y="355"/>
                </a:cubicBezTo>
                <a:cubicBezTo>
                  <a:pt x="53" y="356"/>
                  <a:pt x="52" y="357"/>
                  <a:pt x="52" y="357"/>
                </a:cubicBezTo>
                <a:cubicBezTo>
                  <a:pt x="50" y="359"/>
                  <a:pt x="50" y="362"/>
                  <a:pt x="51" y="365"/>
                </a:cubicBezTo>
                <a:cubicBezTo>
                  <a:pt x="52" y="368"/>
                  <a:pt x="55" y="370"/>
                  <a:pt x="58" y="370"/>
                </a:cubicBezTo>
                <a:cubicBezTo>
                  <a:pt x="97" y="370"/>
                  <a:pt x="97" y="370"/>
                  <a:pt x="97" y="370"/>
                </a:cubicBezTo>
                <a:cubicBezTo>
                  <a:pt x="100" y="370"/>
                  <a:pt x="102" y="368"/>
                  <a:pt x="104" y="366"/>
                </a:cubicBezTo>
                <a:cubicBezTo>
                  <a:pt x="115" y="345"/>
                  <a:pt x="138" y="331"/>
                  <a:pt x="163" y="331"/>
                </a:cubicBezTo>
                <a:cubicBezTo>
                  <a:pt x="189" y="331"/>
                  <a:pt x="211" y="345"/>
                  <a:pt x="223" y="366"/>
                </a:cubicBezTo>
                <a:cubicBezTo>
                  <a:pt x="224" y="368"/>
                  <a:pt x="227" y="370"/>
                  <a:pt x="230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71" y="370"/>
                  <a:pt x="274" y="368"/>
                  <a:pt x="275" y="365"/>
                </a:cubicBezTo>
                <a:cubicBezTo>
                  <a:pt x="276" y="362"/>
                  <a:pt x="276" y="359"/>
                  <a:pt x="274" y="357"/>
                </a:cubicBezTo>
                <a:cubicBezTo>
                  <a:pt x="274" y="357"/>
                  <a:pt x="271" y="354"/>
                  <a:pt x="267" y="349"/>
                </a:cubicBezTo>
                <a:close/>
                <a:moveTo>
                  <a:pt x="163" y="159"/>
                </a:moveTo>
                <a:cubicBezTo>
                  <a:pt x="168" y="179"/>
                  <a:pt x="174" y="203"/>
                  <a:pt x="183" y="228"/>
                </a:cubicBezTo>
                <a:cubicBezTo>
                  <a:pt x="177" y="227"/>
                  <a:pt x="170" y="227"/>
                  <a:pt x="163" y="227"/>
                </a:cubicBezTo>
                <a:cubicBezTo>
                  <a:pt x="157" y="227"/>
                  <a:pt x="150" y="227"/>
                  <a:pt x="144" y="228"/>
                </a:cubicBezTo>
                <a:cubicBezTo>
                  <a:pt x="153" y="203"/>
                  <a:pt x="159" y="179"/>
                  <a:pt x="163" y="159"/>
                </a:cubicBezTo>
                <a:close/>
                <a:moveTo>
                  <a:pt x="137" y="245"/>
                </a:moveTo>
                <a:cubicBezTo>
                  <a:pt x="146" y="244"/>
                  <a:pt x="154" y="243"/>
                  <a:pt x="163" y="243"/>
                </a:cubicBezTo>
                <a:cubicBezTo>
                  <a:pt x="172" y="243"/>
                  <a:pt x="181" y="244"/>
                  <a:pt x="190" y="245"/>
                </a:cubicBezTo>
                <a:cubicBezTo>
                  <a:pt x="192" y="250"/>
                  <a:pt x="194" y="255"/>
                  <a:pt x="196" y="260"/>
                </a:cubicBezTo>
                <a:cubicBezTo>
                  <a:pt x="186" y="257"/>
                  <a:pt x="174" y="256"/>
                  <a:pt x="163" y="256"/>
                </a:cubicBezTo>
                <a:cubicBezTo>
                  <a:pt x="152" y="256"/>
                  <a:pt x="141" y="257"/>
                  <a:pt x="131" y="260"/>
                </a:cubicBezTo>
                <a:cubicBezTo>
                  <a:pt x="133" y="255"/>
                  <a:pt x="135" y="250"/>
                  <a:pt x="137" y="245"/>
                </a:cubicBezTo>
                <a:close/>
                <a:moveTo>
                  <a:pt x="122" y="279"/>
                </a:moveTo>
                <a:cubicBezTo>
                  <a:pt x="135" y="275"/>
                  <a:pt x="149" y="272"/>
                  <a:pt x="163" y="272"/>
                </a:cubicBezTo>
                <a:cubicBezTo>
                  <a:pt x="178" y="272"/>
                  <a:pt x="192" y="275"/>
                  <a:pt x="205" y="279"/>
                </a:cubicBezTo>
                <a:cubicBezTo>
                  <a:pt x="208" y="286"/>
                  <a:pt x="212" y="292"/>
                  <a:pt x="215" y="298"/>
                </a:cubicBezTo>
                <a:cubicBezTo>
                  <a:pt x="199" y="290"/>
                  <a:pt x="182" y="285"/>
                  <a:pt x="163" y="285"/>
                </a:cubicBezTo>
                <a:cubicBezTo>
                  <a:pt x="145" y="285"/>
                  <a:pt x="127" y="290"/>
                  <a:pt x="112" y="298"/>
                </a:cubicBezTo>
                <a:cubicBezTo>
                  <a:pt x="115" y="292"/>
                  <a:pt x="118" y="286"/>
                  <a:pt x="122" y="279"/>
                </a:cubicBezTo>
                <a:close/>
                <a:moveTo>
                  <a:pt x="234" y="354"/>
                </a:moveTo>
                <a:cubicBezTo>
                  <a:pt x="219" y="330"/>
                  <a:pt x="193" y="315"/>
                  <a:pt x="163" y="315"/>
                </a:cubicBezTo>
                <a:cubicBezTo>
                  <a:pt x="133" y="315"/>
                  <a:pt x="107" y="330"/>
                  <a:pt x="92" y="354"/>
                </a:cubicBezTo>
                <a:cubicBezTo>
                  <a:pt x="75" y="354"/>
                  <a:pt x="75" y="354"/>
                  <a:pt x="75" y="354"/>
                </a:cubicBezTo>
                <a:cubicBezTo>
                  <a:pt x="78" y="350"/>
                  <a:pt x="81" y="346"/>
                  <a:pt x="85" y="341"/>
                </a:cubicBezTo>
                <a:cubicBezTo>
                  <a:pt x="85" y="341"/>
                  <a:pt x="85" y="341"/>
                  <a:pt x="85" y="341"/>
                </a:cubicBezTo>
                <a:cubicBezTo>
                  <a:pt x="103" y="317"/>
                  <a:pt x="131" y="301"/>
                  <a:pt x="163" y="301"/>
                </a:cubicBezTo>
                <a:cubicBezTo>
                  <a:pt x="195" y="301"/>
                  <a:pt x="223" y="317"/>
                  <a:pt x="241" y="341"/>
                </a:cubicBezTo>
                <a:cubicBezTo>
                  <a:pt x="241" y="341"/>
                  <a:pt x="242" y="341"/>
                  <a:pt x="242" y="341"/>
                </a:cubicBezTo>
                <a:cubicBezTo>
                  <a:pt x="245" y="346"/>
                  <a:pt x="248" y="350"/>
                  <a:pt x="251" y="354"/>
                </a:cubicBezTo>
                <a:lnTo>
                  <a:pt x="234" y="354"/>
                </a:lnTo>
                <a:close/>
              </a:path>
            </a:pathLst>
          </a:custGeom>
          <a:solidFill>
            <a:srgbClr val="002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ru-RU" sz="20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5" name="Freeform 3"/>
          <p:cNvSpPr>
            <a:spLocks noChangeAspect="1" noEditPoints="1"/>
          </p:cNvSpPr>
          <p:nvPr/>
        </p:nvSpPr>
        <p:spPr bwMode="auto">
          <a:xfrm>
            <a:off x="7408229" y="3070016"/>
            <a:ext cx="1048652" cy="866695"/>
          </a:xfrm>
          <a:custGeom>
            <a:avLst/>
            <a:gdLst>
              <a:gd name="T0" fmla="*/ 1034409 w 327"/>
              <a:gd name="T1" fmla="*/ 56313 h 370"/>
              <a:gd name="T2" fmla="*/ 1034409 w 327"/>
              <a:gd name="T3" fmla="*/ 739582 h 370"/>
              <a:gd name="T4" fmla="*/ 1225550 w 327"/>
              <a:gd name="T5" fmla="*/ 375422 h 370"/>
              <a:gd name="T6" fmla="*/ 933217 w 327"/>
              <a:gd name="T7" fmla="*/ 593167 h 370"/>
              <a:gd name="T8" fmla="*/ 974443 w 327"/>
              <a:gd name="T9" fmla="*/ 634464 h 370"/>
              <a:gd name="T10" fmla="*/ 933217 w 327"/>
              <a:gd name="T11" fmla="*/ 116381 h 370"/>
              <a:gd name="T12" fmla="*/ 832025 w 327"/>
              <a:gd name="T13" fmla="*/ 533100 h 370"/>
              <a:gd name="T14" fmla="*/ 936965 w 327"/>
              <a:gd name="T15" fmla="*/ 375422 h 370"/>
              <a:gd name="T16" fmla="*/ 832025 w 327"/>
              <a:gd name="T17" fmla="*/ 259041 h 370"/>
              <a:gd name="T18" fmla="*/ 832025 w 327"/>
              <a:gd name="T19" fmla="*/ 533100 h 370"/>
              <a:gd name="T20" fmla="*/ 191141 w 327"/>
              <a:gd name="T21" fmla="*/ 56313 h 370"/>
              <a:gd name="T22" fmla="*/ 149914 w 327"/>
              <a:gd name="T23" fmla="*/ 15017 h 370"/>
              <a:gd name="T24" fmla="*/ 172402 w 327"/>
              <a:gd name="T25" fmla="*/ 747091 h 370"/>
              <a:gd name="T26" fmla="*/ 251107 w 327"/>
              <a:gd name="T27" fmla="*/ 634464 h 370"/>
              <a:gd name="T28" fmla="*/ 292333 w 327"/>
              <a:gd name="T29" fmla="*/ 593167 h 370"/>
              <a:gd name="T30" fmla="*/ 292333 w 327"/>
              <a:gd name="T31" fmla="*/ 116381 h 370"/>
              <a:gd name="T32" fmla="*/ 251107 w 327"/>
              <a:gd name="T33" fmla="*/ 634464 h 370"/>
              <a:gd name="T34" fmla="*/ 397273 w 327"/>
              <a:gd name="T35" fmla="*/ 533100 h 370"/>
              <a:gd name="T36" fmla="*/ 397273 w 327"/>
              <a:gd name="T37" fmla="*/ 259041 h 370"/>
              <a:gd name="T38" fmla="*/ 288585 w 327"/>
              <a:gd name="T39" fmla="*/ 375422 h 370"/>
              <a:gd name="T40" fmla="*/ 820781 w 327"/>
              <a:gd name="T41" fmla="*/ 1013641 h 370"/>
              <a:gd name="T42" fmla="*/ 663371 w 327"/>
              <a:gd name="T43" fmla="*/ 548117 h 370"/>
              <a:gd name="T44" fmla="*/ 738328 w 327"/>
              <a:gd name="T45" fmla="*/ 289075 h 370"/>
              <a:gd name="T46" fmla="*/ 614649 w 327"/>
              <a:gd name="T47" fmla="*/ 495558 h 370"/>
              <a:gd name="T48" fmla="*/ 663371 w 327"/>
              <a:gd name="T49" fmla="*/ 266550 h 370"/>
              <a:gd name="T50" fmla="*/ 689606 w 327"/>
              <a:gd name="T51" fmla="*/ 213991 h 370"/>
              <a:gd name="T52" fmla="*/ 562179 w 327"/>
              <a:gd name="T53" fmla="*/ 548117 h 370"/>
              <a:gd name="T54" fmla="*/ 404769 w 327"/>
              <a:gd name="T55" fmla="*/ 1017395 h 370"/>
              <a:gd name="T56" fmla="*/ 202384 w 327"/>
              <a:gd name="T57" fmla="*/ 1332750 h 370"/>
              <a:gd name="T58" fmla="*/ 217376 w 327"/>
              <a:gd name="T59" fmla="*/ 1389063 h 370"/>
              <a:gd name="T60" fmla="*/ 610901 w 327"/>
              <a:gd name="T61" fmla="*/ 1242648 h 370"/>
              <a:gd name="T62" fmla="*/ 1004426 w 327"/>
              <a:gd name="T63" fmla="*/ 1389063 h 370"/>
              <a:gd name="T64" fmla="*/ 1026913 w 327"/>
              <a:gd name="T65" fmla="*/ 1340258 h 370"/>
              <a:gd name="T66" fmla="*/ 685858 w 327"/>
              <a:gd name="T67" fmla="*/ 855963 h 370"/>
              <a:gd name="T68" fmla="*/ 610901 w 327"/>
              <a:gd name="T69" fmla="*/ 596922 h 370"/>
              <a:gd name="T70" fmla="*/ 712093 w 327"/>
              <a:gd name="T71" fmla="*/ 919785 h 370"/>
              <a:gd name="T72" fmla="*/ 490970 w 327"/>
              <a:gd name="T73" fmla="*/ 976098 h 370"/>
              <a:gd name="T74" fmla="*/ 610901 w 327"/>
              <a:gd name="T75" fmla="*/ 1021149 h 370"/>
              <a:gd name="T76" fmla="*/ 610901 w 327"/>
              <a:gd name="T77" fmla="*/ 1069954 h 370"/>
              <a:gd name="T78" fmla="*/ 876999 w 327"/>
              <a:gd name="T79" fmla="*/ 1328995 h 370"/>
              <a:gd name="T80" fmla="*/ 281089 w 327"/>
              <a:gd name="T81" fmla="*/ 1328995 h 370"/>
              <a:gd name="T82" fmla="*/ 610901 w 327"/>
              <a:gd name="T83" fmla="*/ 1130022 h 370"/>
              <a:gd name="T84" fmla="*/ 940713 w 327"/>
              <a:gd name="T85" fmla="*/ 1328995 h 37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27"/>
              <a:gd name="T130" fmla="*/ 0 h 370"/>
              <a:gd name="T131" fmla="*/ 327 w 327"/>
              <a:gd name="T132" fmla="*/ 370 h 37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27" h="370">
                <a:moveTo>
                  <a:pt x="287" y="4"/>
                </a:moveTo>
                <a:cubicBezTo>
                  <a:pt x="284" y="0"/>
                  <a:pt x="279" y="0"/>
                  <a:pt x="276" y="4"/>
                </a:cubicBezTo>
                <a:cubicBezTo>
                  <a:pt x="273" y="7"/>
                  <a:pt x="273" y="12"/>
                  <a:pt x="276" y="15"/>
                </a:cubicBezTo>
                <a:cubicBezTo>
                  <a:pt x="300" y="38"/>
                  <a:pt x="311" y="69"/>
                  <a:pt x="311" y="100"/>
                </a:cubicBezTo>
                <a:cubicBezTo>
                  <a:pt x="311" y="131"/>
                  <a:pt x="300" y="162"/>
                  <a:pt x="276" y="185"/>
                </a:cubicBezTo>
                <a:cubicBezTo>
                  <a:pt x="273" y="188"/>
                  <a:pt x="273" y="194"/>
                  <a:pt x="276" y="197"/>
                </a:cubicBezTo>
                <a:cubicBezTo>
                  <a:pt x="278" y="198"/>
                  <a:pt x="280" y="199"/>
                  <a:pt x="282" y="199"/>
                </a:cubicBezTo>
                <a:cubicBezTo>
                  <a:pt x="284" y="199"/>
                  <a:pt x="286" y="198"/>
                  <a:pt x="287" y="197"/>
                </a:cubicBezTo>
                <a:cubicBezTo>
                  <a:pt x="314" y="170"/>
                  <a:pt x="327" y="135"/>
                  <a:pt x="327" y="100"/>
                </a:cubicBezTo>
                <a:cubicBezTo>
                  <a:pt x="327" y="65"/>
                  <a:pt x="314" y="30"/>
                  <a:pt x="287" y="4"/>
                </a:cubicBezTo>
                <a:close/>
                <a:moveTo>
                  <a:pt x="273" y="100"/>
                </a:moveTo>
                <a:cubicBezTo>
                  <a:pt x="273" y="121"/>
                  <a:pt x="265" y="142"/>
                  <a:pt x="249" y="158"/>
                </a:cubicBezTo>
                <a:cubicBezTo>
                  <a:pt x="246" y="161"/>
                  <a:pt x="246" y="166"/>
                  <a:pt x="249" y="169"/>
                </a:cubicBezTo>
                <a:cubicBezTo>
                  <a:pt x="250" y="171"/>
                  <a:pt x="253" y="172"/>
                  <a:pt x="255" y="172"/>
                </a:cubicBezTo>
                <a:cubicBezTo>
                  <a:pt x="257" y="172"/>
                  <a:pt x="259" y="171"/>
                  <a:pt x="260" y="169"/>
                </a:cubicBezTo>
                <a:cubicBezTo>
                  <a:pt x="279" y="150"/>
                  <a:pt x="289" y="125"/>
                  <a:pt x="289" y="100"/>
                </a:cubicBezTo>
                <a:cubicBezTo>
                  <a:pt x="289" y="75"/>
                  <a:pt x="279" y="50"/>
                  <a:pt x="260" y="31"/>
                </a:cubicBezTo>
                <a:cubicBezTo>
                  <a:pt x="257" y="28"/>
                  <a:pt x="252" y="28"/>
                  <a:pt x="249" y="31"/>
                </a:cubicBezTo>
                <a:cubicBezTo>
                  <a:pt x="246" y="34"/>
                  <a:pt x="246" y="39"/>
                  <a:pt x="249" y="42"/>
                </a:cubicBezTo>
                <a:cubicBezTo>
                  <a:pt x="265" y="58"/>
                  <a:pt x="273" y="79"/>
                  <a:pt x="273" y="100"/>
                </a:cubicBezTo>
                <a:close/>
                <a:moveTo>
                  <a:pt x="222" y="142"/>
                </a:moveTo>
                <a:cubicBezTo>
                  <a:pt x="223" y="144"/>
                  <a:pt x="225" y="145"/>
                  <a:pt x="227" y="145"/>
                </a:cubicBezTo>
                <a:cubicBezTo>
                  <a:pt x="229" y="145"/>
                  <a:pt x="231" y="144"/>
                  <a:pt x="233" y="142"/>
                </a:cubicBezTo>
                <a:cubicBezTo>
                  <a:pt x="245" y="131"/>
                  <a:pt x="250" y="115"/>
                  <a:pt x="250" y="100"/>
                </a:cubicBezTo>
                <a:cubicBezTo>
                  <a:pt x="250" y="85"/>
                  <a:pt x="245" y="70"/>
                  <a:pt x="233" y="58"/>
                </a:cubicBezTo>
                <a:cubicBezTo>
                  <a:pt x="230" y="55"/>
                  <a:pt x="225" y="55"/>
                  <a:pt x="222" y="58"/>
                </a:cubicBezTo>
                <a:cubicBezTo>
                  <a:pt x="219" y="61"/>
                  <a:pt x="219" y="66"/>
                  <a:pt x="222" y="69"/>
                </a:cubicBezTo>
                <a:cubicBezTo>
                  <a:pt x="230" y="78"/>
                  <a:pt x="234" y="89"/>
                  <a:pt x="234" y="100"/>
                </a:cubicBezTo>
                <a:cubicBezTo>
                  <a:pt x="234" y="111"/>
                  <a:pt x="230" y="122"/>
                  <a:pt x="222" y="131"/>
                </a:cubicBezTo>
                <a:cubicBezTo>
                  <a:pt x="219" y="134"/>
                  <a:pt x="219" y="139"/>
                  <a:pt x="222" y="142"/>
                </a:cubicBezTo>
                <a:close/>
                <a:moveTo>
                  <a:pt x="51" y="185"/>
                </a:moveTo>
                <a:cubicBezTo>
                  <a:pt x="28" y="162"/>
                  <a:pt x="16" y="131"/>
                  <a:pt x="16" y="100"/>
                </a:cubicBezTo>
                <a:cubicBezTo>
                  <a:pt x="16" y="69"/>
                  <a:pt x="28" y="38"/>
                  <a:pt x="51" y="15"/>
                </a:cubicBezTo>
                <a:cubicBezTo>
                  <a:pt x="54" y="12"/>
                  <a:pt x="54" y="7"/>
                  <a:pt x="51" y="4"/>
                </a:cubicBezTo>
                <a:cubicBezTo>
                  <a:pt x="48" y="0"/>
                  <a:pt x="43" y="0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13" y="30"/>
                  <a:pt x="0" y="65"/>
                  <a:pt x="0" y="100"/>
                </a:cubicBezTo>
                <a:cubicBezTo>
                  <a:pt x="0" y="135"/>
                  <a:pt x="13" y="170"/>
                  <a:pt x="40" y="197"/>
                </a:cubicBezTo>
                <a:cubicBezTo>
                  <a:pt x="41" y="198"/>
                  <a:pt x="44" y="199"/>
                  <a:pt x="46" y="199"/>
                </a:cubicBezTo>
                <a:cubicBezTo>
                  <a:pt x="48" y="199"/>
                  <a:pt x="50" y="198"/>
                  <a:pt x="51" y="197"/>
                </a:cubicBezTo>
                <a:cubicBezTo>
                  <a:pt x="54" y="194"/>
                  <a:pt x="54" y="188"/>
                  <a:pt x="51" y="185"/>
                </a:cubicBezTo>
                <a:close/>
                <a:moveTo>
                  <a:pt x="67" y="169"/>
                </a:moveTo>
                <a:cubicBezTo>
                  <a:pt x="69" y="171"/>
                  <a:pt x="71" y="172"/>
                  <a:pt x="73" y="172"/>
                </a:cubicBezTo>
                <a:cubicBezTo>
                  <a:pt x="75" y="172"/>
                  <a:pt x="77" y="171"/>
                  <a:pt x="78" y="169"/>
                </a:cubicBezTo>
                <a:cubicBezTo>
                  <a:pt x="82" y="166"/>
                  <a:pt x="82" y="161"/>
                  <a:pt x="78" y="158"/>
                </a:cubicBezTo>
                <a:cubicBezTo>
                  <a:pt x="62" y="142"/>
                  <a:pt x="54" y="121"/>
                  <a:pt x="54" y="100"/>
                </a:cubicBezTo>
                <a:cubicBezTo>
                  <a:pt x="54" y="79"/>
                  <a:pt x="62" y="58"/>
                  <a:pt x="78" y="42"/>
                </a:cubicBezTo>
                <a:cubicBezTo>
                  <a:pt x="82" y="39"/>
                  <a:pt x="82" y="34"/>
                  <a:pt x="78" y="31"/>
                </a:cubicBezTo>
                <a:cubicBezTo>
                  <a:pt x="75" y="28"/>
                  <a:pt x="70" y="28"/>
                  <a:pt x="67" y="31"/>
                </a:cubicBezTo>
                <a:cubicBezTo>
                  <a:pt x="48" y="50"/>
                  <a:pt x="38" y="75"/>
                  <a:pt x="38" y="100"/>
                </a:cubicBezTo>
                <a:cubicBezTo>
                  <a:pt x="38" y="125"/>
                  <a:pt x="48" y="150"/>
                  <a:pt x="67" y="169"/>
                </a:cubicBezTo>
                <a:close/>
                <a:moveTo>
                  <a:pt x="94" y="142"/>
                </a:moveTo>
                <a:cubicBezTo>
                  <a:pt x="96" y="144"/>
                  <a:pt x="98" y="145"/>
                  <a:pt x="100" y="145"/>
                </a:cubicBezTo>
                <a:cubicBezTo>
                  <a:pt x="102" y="145"/>
                  <a:pt x="104" y="144"/>
                  <a:pt x="106" y="142"/>
                </a:cubicBezTo>
                <a:cubicBezTo>
                  <a:pt x="109" y="139"/>
                  <a:pt x="109" y="134"/>
                  <a:pt x="106" y="131"/>
                </a:cubicBezTo>
                <a:cubicBezTo>
                  <a:pt x="97" y="122"/>
                  <a:pt x="93" y="111"/>
                  <a:pt x="93" y="100"/>
                </a:cubicBezTo>
                <a:cubicBezTo>
                  <a:pt x="93" y="89"/>
                  <a:pt x="97" y="78"/>
                  <a:pt x="106" y="69"/>
                </a:cubicBezTo>
                <a:cubicBezTo>
                  <a:pt x="109" y="66"/>
                  <a:pt x="109" y="61"/>
                  <a:pt x="106" y="58"/>
                </a:cubicBezTo>
                <a:cubicBezTo>
                  <a:pt x="103" y="55"/>
                  <a:pt x="97" y="55"/>
                  <a:pt x="94" y="58"/>
                </a:cubicBezTo>
                <a:cubicBezTo>
                  <a:pt x="83" y="70"/>
                  <a:pt x="77" y="85"/>
                  <a:pt x="77" y="100"/>
                </a:cubicBezTo>
                <a:cubicBezTo>
                  <a:pt x="77" y="115"/>
                  <a:pt x="83" y="131"/>
                  <a:pt x="94" y="142"/>
                </a:cubicBezTo>
                <a:close/>
                <a:moveTo>
                  <a:pt x="267" y="349"/>
                </a:moveTo>
                <a:cubicBezTo>
                  <a:pt x="257" y="336"/>
                  <a:pt x="238" y="309"/>
                  <a:pt x="219" y="270"/>
                </a:cubicBezTo>
                <a:cubicBezTo>
                  <a:pt x="218" y="270"/>
                  <a:pt x="218" y="269"/>
                  <a:pt x="218" y="268"/>
                </a:cubicBezTo>
                <a:cubicBezTo>
                  <a:pt x="213" y="259"/>
                  <a:pt x="209" y="249"/>
                  <a:pt x="204" y="239"/>
                </a:cubicBezTo>
                <a:cubicBezTo>
                  <a:pt x="190" y="205"/>
                  <a:pt x="182" y="171"/>
                  <a:pt x="177" y="146"/>
                </a:cubicBezTo>
                <a:cubicBezTo>
                  <a:pt x="197" y="140"/>
                  <a:pt x="211" y="122"/>
                  <a:pt x="211" y="100"/>
                </a:cubicBezTo>
                <a:cubicBezTo>
                  <a:pt x="211" y="93"/>
                  <a:pt x="210" y="87"/>
                  <a:pt x="208" y="81"/>
                </a:cubicBezTo>
                <a:cubicBezTo>
                  <a:pt x="206" y="77"/>
                  <a:pt x="201" y="75"/>
                  <a:pt x="197" y="77"/>
                </a:cubicBezTo>
                <a:cubicBezTo>
                  <a:pt x="193" y="79"/>
                  <a:pt x="191" y="84"/>
                  <a:pt x="193" y="88"/>
                </a:cubicBezTo>
                <a:cubicBezTo>
                  <a:pt x="194" y="91"/>
                  <a:pt x="195" y="96"/>
                  <a:pt x="195" y="100"/>
                </a:cubicBezTo>
                <a:cubicBezTo>
                  <a:pt x="195" y="117"/>
                  <a:pt x="181" y="132"/>
                  <a:pt x="164" y="132"/>
                </a:cubicBezTo>
                <a:cubicBezTo>
                  <a:pt x="146" y="132"/>
                  <a:pt x="132" y="117"/>
                  <a:pt x="132" y="100"/>
                </a:cubicBezTo>
                <a:cubicBezTo>
                  <a:pt x="132" y="82"/>
                  <a:pt x="146" y="68"/>
                  <a:pt x="164" y="68"/>
                </a:cubicBezTo>
                <a:cubicBezTo>
                  <a:pt x="169" y="68"/>
                  <a:pt x="173" y="69"/>
                  <a:pt x="177" y="71"/>
                </a:cubicBezTo>
                <a:cubicBezTo>
                  <a:pt x="181" y="73"/>
                  <a:pt x="186" y="71"/>
                  <a:pt x="188" y="67"/>
                </a:cubicBezTo>
                <a:cubicBezTo>
                  <a:pt x="190" y="63"/>
                  <a:pt x="188" y="59"/>
                  <a:pt x="184" y="57"/>
                </a:cubicBezTo>
                <a:cubicBezTo>
                  <a:pt x="184" y="57"/>
                  <a:pt x="184" y="57"/>
                  <a:pt x="184" y="57"/>
                </a:cubicBezTo>
                <a:cubicBezTo>
                  <a:pt x="178" y="54"/>
                  <a:pt x="171" y="52"/>
                  <a:pt x="164" y="52"/>
                </a:cubicBezTo>
                <a:cubicBezTo>
                  <a:pt x="137" y="52"/>
                  <a:pt x="116" y="74"/>
                  <a:pt x="116" y="100"/>
                </a:cubicBezTo>
                <a:cubicBezTo>
                  <a:pt x="116" y="121"/>
                  <a:pt x="130" y="140"/>
                  <a:pt x="150" y="146"/>
                </a:cubicBezTo>
                <a:cubicBezTo>
                  <a:pt x="145" y="170"/>
                  <a:pt x="136" y="205"/>
                  <a:pt x="123" y="239"/>
                </a:cubicBezTo>
                <a:cubicBezTo>
                  <a:pt x="118" y="249"/>
                  <a:pt x="114" y="259"/>
                  <a:pt x="109" y="268"/>
                </a:cubicBezTo>
                <a:cubicBezTo>
                  <a:pt x="109" y="269"/>
                  <a:pt x="108" y="270"/>
                  <a:pt x="108" y="271"/>
                </a:cubicBezTo>
                <a:cubicBezTo>
                  <a:pt x="97" y="293"/>
                  <a:pt x="85" y="312"/>
                  <a:pt x="76" y="326"/>
                </a:cubicBezTo>
                <a:cubicBezTo>
                  <a:pt x="69" y="336"/>
                  <a:pt x="63" y="344"/>
                  <a:pt x="59" y="349"/>
                </a:cubicBezTo>
                <a:cubicBezTo>
                  <a:pt x="57" y="351"/>
                  <a:pt x="55" y="353"/>
                  <a:pt x="54" y="355"/>
                </a:cubicBezTo>
                <a:cubicBezTo>
                  <a:pt x="53" y="356"/>
                  <a:pt x="52" y="357"/>
                  <a:pt x="52" y="357"/>
                </a:cubicBezTo>
                <a:cubicBezTo>
                  <a:pt x="50" y="359"/>
                  <a:pt x="50" y="362"/>
                  <a:pt x="51" y="365"/>
                </a:cubicBezTo>
                <a:cubicBezTo>
                  <a:pt x="52" y="368"/>
                  <a:pt x="55" y="370"/>
                  <a:pt x="58" y="370"/>
                </a:cubicBezTo>
                <a:cubicBezTo>
                  <a:pt x="97" y="370"/>
                  <a:pt x="97" y="370"/>
                  <a:pt x="97" y="370"/>
                </a:cubicBezTo>
                <a:cubicBezTo>
                  <a:pt x="100" y="370"/>
                  <a:pt x="102" y="368"/>
                  <a:pt x="104" y="366"/>
                </a:cubicBezTo>
                <a:cubicBezTo>
                  <a:pt x="115" y="345"/>
                  <a:pt x="138" y="331"/>
                  <a:pt x="163" y="331"/>
                </a:cubicBezTo>
                <a:cubicBezTo>
                  <a:pt x="189" y="331"/>
                  <a:pt x="211" y="345"/>
                  <a:pt x="223" y="366"/>
                </a:cubicBezTo>
                <a:cubicBezTo>
                  <a:pt x="224" y="368"/>
                  <a:pt x="227" y="370"/>
                  <a:pt x="230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71" y="370"/>
                  <a:pt x="274" y="368"/>
                  <a:pt x="275" y="365"/>
                </a:cubicBezTo>
                <a:cubicBezTo>
                  <a:pt x="276" y="362"/>
                  <a:pt x="276" y="359"/>
                  <a:pt x="274" y="357"/>
                </a:cubicBezTo>
                <a:cubicBezTo>
                  <a:pt x="274" y="357"/>
                  <a:pt x="271" y="354"/>
                  <a:pt x="267" y="349"/>
                </a:cubicBezTo>
                <a:close/>
                <a:moveTo>
                  <a:pt x="163" y="159"/>
                </a:moveTo>
                <a:cubicBezTo>
                  <a:pt x="168" y="179"/>
                  <a:pt x="174" y="203"/>
                  <a:pt x="183" y="228"/>
                </a:cubicBezTo>
                <a:cubicBezTo>
                  <a:pt x="177" y="227"/>
                  <a:pt x="170" y="227"/>
                  <a:pt x="163" y="227"/>
                </a:cubicBezTo>
                <a:cubicBezTo>
                  <a:pt x="157" y="227"/>
                  <a:pt x="150" y="227"/>
                  <a:pt x="144" y="228"/>
                </a:cubicBezTo>
                <a:cubicBezTo>
                  <a:pt x="153" y="203"/>
                  <a:pt x="159" y="179"/>
                  <a:pt x="163" y="159"/>
                </a:cubicBezTo>
                <a:close/>
                <a:moveTo>
                  <a:pt x="137" y="245"/>
                </a:moveTo>
                <a:cubicBezTo>
                  <a:pt x="146" y="244"/>
                  <a:pt x="154" y="243"/>
                  <a:pt x="163" y="243"/>
                </a:cubicBezTo>
                <a:cubicBezTo>
                  <a:pt x="172" y="243"/>
                  <a:pt x="181" y="244"/>
                  <a:pt x="190" y="245"/>
                </a:cubicBezTo>
                <a:cubicBezTo>
                  <a:pt x="192" y="250"/>
                  <a:pt x="194" y="255"/>
                  <a:pt x="196" y="260"/>
                </a:cubicBezTo>
                <a:cubicBezTo>
                  <a:pt x="186" y="257"/>
                  <a:pt x="174" y="256"/>
                  <a:pt x="163" y="256"/>
                </a:cubicBezTo>
                <a:cubicBezTo>
                  <a:pt x="152" y="256"/>
                  <a:pt x="141" y="257"/>
                  <a:pt x="131" y="260"/>
                </a:cubicBezTo>
                <a:cubicBezTo>
                  <a:pt x="133" y="255"/>
                  <a:pt x="135" y="250"/>
                  <a:pt x="137" y="245"/>
                </a:cubicBezTo>
                <a:close/>
                <a:moveTo>
                  <a:pt x="122" y="279"/>
                </a:moveTo>
                <a:cubicBezTo>
                  <a:pt x="135" y="275"/>
                  <a:pt x="149" y="272"/>
                  <a:pt x="163" y="272"/>
                </a:cubicBezTo>
                <a:cubicBezTo>
                  <a:pt x="178" y="272"/>
                  <a:pt x="192" y="275"/>
                  <a:pt x="205" y="279"/>
                </a:cubicBezTo>
                <a:cubicBezTo>
                  <a:pt x="208" y="286"/>
                  <a:pt x="212" y="292"/>
                  <a:pt x="215" y="298"/>
                </a:cubicBezTo>
                <a:cubicBezTo>
                  <a:pt x="199" y="290"/>
                  <a:pt x="182" y="285"/>
                  <a:pt x="163" y="285"/>
                </a:cubicBezTo>
                <a:cubicBezTo>
                  <a:pt x="145" y="285"/>
                  <a:pt x="127" y="290"/>
                  <a:pt x="112" y="298"/>
                </a:cubicBezTo>
                <a:cubicBezTo>
                  <a:pt x="115" y="292"/>
                  <a:pt x="118" y="286"/>
                  <a:pt x="122" y="279"/>
                </a:cubicBezTo>
                <a:close/>
                <a:moveTo>
                  <a:pt x="234" y="354"/>
                </a:moveTo>
                <a:cubicBezTo>
                  <a:pt x="219" y="330"/>
                  <a:pt x="193" y="315"/>
                  <a:pt x="163" y="315"/>
                </a:cubicBezTo>
                <a:cubicBezTo>
                  <a:pt x="133" y="315"/>
                  <a:pt x="107" y="330"/>
                  <a:pt x="92" y="354"/>
                </a:cubicBezTo>
                <a:cubicBezTo>
                  <a:pt x="75" y="354"/>
                  <a:pt x="75" y="354"/>
                  <a:pt x="75" y="354"/>
                </a:cubicBezTo>
                <a:cubicBezTo>
                  <a:pt x="78" y="350"/>
                  <a:pt x="81" y="346"/>
                  <a:pt x="85" y="341"/>
                </a:cubicBezTo>
                <a:cubicBezTo>
                  <a:pt x="85" y="341"/>
                  <a:pt x="85" y="341"/>
                  <a:pt x="85" y="341"/>
                </a:cubicBezTo>
                <a:cubicBezTo>
                  <a:pt x="103" y="317"/>
                  <a:pt x="131" y="301"/>
                  <a:pt x="163" y="301"/>
                </a:cubicBezTo>
                <a:cubicBezTo>
                  <a:pt x="195" y="301"/>
                  <a:pt x="223" y="317"/>
                  <a:pt x="241" y="341"/>
                </a:cubicBezTo>
                <a:cubicBezTo>
                  <a:pt x="241" y="341"/>
                  <a:pt x="242" y="341"/>
                  <a:pt x="242" y="341"/>
                </a:cubicBezTo>
                <a:cubicBezTo>
                  <a:pt x="245" y="346"/>
                  <a:pt x="248" y="350"/>
                  <a:pt x="251" y="354"/>
                </a:cubicBezTo>
                <a:lnTo>
                  <a:pt x="234" y="354"/>
                </a:lnTo>
                <a:close/>
              </a:path>
            </a:pathLst>
          </a:custGeom>
          <a:solidFill>
            <a:srgbClr val="002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ru-RU" sz="20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grpSp>
        <p:nvGrpSpPr>
          <p:cNvPr id="56" name="Group 109"/>
          <p:cNvGrpSpPr>
            <a:grpSpLocks/>
          </p:cNvGrpSpPr>
          <p:nvPr/>
        </p:nvGrpSpPr>
        <p:grpSpPr bwMode="auto">
          <a:xfrm>
            <a:off x="8628514" y="1437626"/>
            <a:ext cx="407987" cy="610791"/>
            <a:chOff x="3815" y="1012"/>
            <a:chExt cx="257" cy="513"/>
          </a:xfrm>
        </p:grpSpPr>
        <p:grpSp>
          <p:nvGrpSpPr>
            <p:cNvPr id="57" name="Group 100"/>
            <p:cNvGrpSpPr>
              <a:grpSpLocks/>
            </p:cNvGrpSpPr>
            <p:nvPr/>
          </p:nvGrpSpPr>
          <p:grpSpPr bwMode="auto">
            <a:xfrm>
              <a:off x="3961" y="1014"/>
              <a:ext cx="111" cy="164"/>
              <a:chOff x="2830" y="3308"/>
              <a:chExt cx="183" cy="250"/>
            </a:xfrm>
          </p:grpSpPr>
          <p:sp>
            <p:nvSpPr>
              <p:cNvPr id="63" name="Line 101"/>
              <p:cNvSpPr>
                <a:spLocks noChangeShapeType="1"/>
              </p:cNvSpPr>
              <p:nvPr/>
            </p:nvSpPr>
            <p:spPr bwMode="auto">
              <a:xfrm>
                <a:off x="2922" y="3394"/>
                <a:ext cx="0" cy="164"/>
              </a:xfrm>
              <a:prstGeom prst="line">
                <a:avLst/>
              </a:prstGeom>
              <a:noFill/>
              <a:ln w="38100">
                <a:solidFill>
                  <a:srgbClr val="0028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102"/>
              <p:cNvSpPr>
                <a:spLocks noChangeShapeType="1"/>
              </p:cNvSpPr>
              <p:nvPr/>
            </p:nvSpPr>
            <p:spPr bwMode="auto">
              <a:xfrm flipH="1">
                <a:off x="2924" y="3310"/>
                <a:ext cx="89" cy="85"/>
              </a:xfrm>
              <a:prstGeom prst="line">
                <a:avLst/>
              </a:prstGeom>
              <a:noFill/>
              <a:ln w="38100">
                <a:solidFill>
                  <a:srgbClr val="0028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103"/>
              <p:cNvSpPr>
                <a:spLocks noChangeShapeType="1"/>
              </p:cNvSpPr>
              <p:nvPr/>
            </p:nvSpPr>
            <p:spPr bwMode="auto">
              <a:xfrm>
                <a:off x="2830" y="3308"/>
                <a:ext cx="89" cy="86"/>
              </a:xfrm>
              <a:prstGeom prst="line">
                <a:avLst/>
              </a:prstGeom>
              <a:noFill/>
              <a:ln w="38100">
                <a:solidFill>
                  <a:srgbClr val="0028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Freeform 3"/>
            <p:cNvSpPr>
              <a:spLocks noChangeAspect="1" noEditPoints="1"/>
            </p:cNvSpPr>
            <p:nvPr/>
          </p:nvSpPr>
          <p:spPr bwMode="auto">
            <a:xfrm>
              <a:off x="3827" y="1173"/>
              <a:ext cx="232" cy="352"/>
            </a:xfrm>
            <a:custGeom>
              <a:avLst/>
              <a:gdLst>
                <a:gd name="T0" fmla="*/ 608589 w 292"/>
                <a:gd name="T1" fmla="*/ 1391441 h 411"/>
                <a:gd name="T2" fmla="*/ 492131 w 292"/>
                <a:gd name="T3" fmla="*/ 1391441 h 411"/>
                <a:gd name="T4" fmla="*/ 912884 w 292"/>
                <a:gd name="T5" fmla="*/ 603833 h 411"/>
                <a:gd name="T6" fmla="*/ 935424 w 292"/>
                <a:gd name="T7" fmla="*/ 555076 h 411"/>
                <a:gd name="T8" fmla="*/ 165296 w 292"/>
                <a:gd name="T9" fmla="*/ 555076 h 411"/>
                <a:gd name="T10" fmla="*/ 206620 w 292"/>
                <a:gd name="T11" fmla="*/ 596332 h 411"/>
                <a:gd name="T12" fmla="*/ 890343 w 292"/>
                <a:gd name="T13" fmla="*/ 596332 h 411"/>
                <a:gd name="T14" fmla="*/ 803939 w 292"/>
                <a:gd name="T15" fmla="*/ 712598 h 411"/>
                <a:gd name="T16" fmla="*/ 826479 w 292"/>
                <a:gd name="T17" fmla="*/ 663841 h 411"/>
                <a:gd name="T18" fmla="*/ 274241 w 292"/>
                <a:gd name="T19" fmla="*/ 663841 h 411"/>
                <a:gd name="T20" fmla="*/ 315565 w 292"/>
                <a:gd name="T21" fmla="*/ 705097 h 411"/>
                <a:gd name="T22" fmla="*/ 781398 w 292"/>
                <a:gd name="T23" fmla="*/ 705097 h 411"/>
                <a:gd name="T24" fmla="*/ 694994 w 292"/>
                <a:gd name="T25" fmla="*/ 821363 h 411"/>
                <a:gd name="T26" fmla="*/ 717534 w 292"/>
                <a:gd name="T27" fmla="*/ 772606 h 411"/>
                <a:gd name="T28" fmla="*/ 383186 w 292"/>
                <a:gd name="T29" fmla="*/ 772606 h 411"/>
                <a:gd name="T30" fmla="*/ 424510 w 292"/>
                <a:gd name="T31" fmla="*/ 813862 h 411"/>
                <a:gd name="T32" fmla="*/ 672453 w 292"/>
                <a:gd name="T33" fmla="*/ 813862 h 411"/>
                <a:gd name="T34" fmla="*/ 480860 w 292"/>
                <a:gd name="T35" fmla="*/ 896373 h 411"/>
                <a:gd name="T36" fmla="*/ 616103 w 292"/>
                <a:gd name="T37" fmla="*/ 1031392 h 411"/>
                <a:gd name="T38" fmla="*/ 480860 w 292"/>
                <a:gd name="T39" fmla="*/ 896373 h 411"/>
                <a:gd name="T40" fmla="*/ 1036855 w 292"/>
                <a:gd name="T41" fmla="*/ 435060 h 411"/>
                <a:gd name="T42" fmla="*/ 60108 w 292"/>
                <a:gd name="T43" fmla="*/ 1241421 h 411"/>
                <a:gd name="T44" fmla="*/ 60108 w 292"/>
                <a:gd name="T45" fmla="*/ 1042643 h 411"/>
                <a:gd name="T46" fmla="*/ 1036855 w 292"/>
                <a:gd name="T47" fmla="*/ 243784 h 411"/>
                <a:gd name="T48" fmla="*/ 1066909 w 292"/>
                <a:gd name="T49" fmla="*/ 341297 h 411"/>
                <a:gd name="T50" fmla="*/ 1096963 w 292"/>
                <a:gd name="T51" fmla="*/ 180025 h 411"/>
                <a:gd name="T52" fmla="*/ 184079 w 292"/>
                <a:gd name="T53" fmla="*/ 0 h 411"/>
                <a:gd name="T54" fmla="*/ 0 w 292"/>
                <a:gd name="T55" fmla="*/ 1042643 h 411"/>
                <a:gd name="T56" fmla="*/ 0 w 292"/>
                <a:gd name="T57" fmla="*/ 1361437 h 411"/>
                <a:gd name="T58" fmla="*/ 916640 w 292"/>
                <a:gd name="T59" fmla="*/ 1541462 h 411"/>
                <a:gd name="T60" fmla="*/ 1096963 w 292"/>
                <a:gd name="T61" fmla="*/ 435060 h 411"/>
                <a:gd name="T62" fmla="*/ 60108 w 292"/>
                <a:gd name="T63" fmla="*/ 180025 h 411"/>
                <a:gd name="T64" fmla="*/ 916640 w 292"/>
                <a:gd name="T65" fmla="*/ 60008 h 411"/>
                <a:gd name="T66" fmla="*/ 1036855 w 292"/>
                <a:gd name="T67" fmla="*/ 183775 h 411"/>
                <a:gd name="T68" fmla="*/ 60108 w 292"/>
                <a:gd name="T69" fmla="*/ 180025 h 411"/>
                <a:gd name="T70" fmla="*/ 916640 w 292"/>
                <a:gd name="T71" fmla="*/ 1481454 h 411"/>
                <a:gd name="T72" fmla="*/ 60108 w 292"/>
                <a:gd name="T73" fmla="*/ 1361437 h 411"/>
                <a:gd name="T74" fmla="*/ 1036855 w 292"/>
                <a:gd name="T75" fmla="*/ 1301429 h 411"/>
                <a:gd name="T76" fmla="*/ 450807 w 292"/>
                <a:gd name="T77" fmla="*/ 93763 h 411"/>
                <a:gd name="T78" fmla="*/ 450807 w 292"/>
                <a:gd name="T79" fmla="*/ 150021 h 411"/>
                <a:gd name="T80" fmla="*/ 450807 w 292"/>
                <a:gd name="T81" fmla="*/ 93763 h 411"/>
                <a:gd name="T82" fmla="*/ 522184 w 292"/>
                <a:gd name="T83" fmla="*/ 120017 h 411"/>
                <a:gd name="T84" fmla="*/ 578535 w 292"/>
                <a:gd name="T85" fmla="*/ 120017 h 411"/>
                <a:gd name="T86" fmla="*/ 649913 w 292"/>
                <a:gd name="T87" fmla="*/ 93763 h 411"/>
                <a:gd name="T88" fmla="*/ 649913 w 292"/>
                <a:gd name="T89" fmla="*/ 150021 h 411"/>
                <a:gd name="T90" fmla="*/ 649913 w 292"/>
                <a:gd name="T91" fmla="*/ 93763 h 41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2"/>
                <a:gd name="T139" fmla="*/ 0 h 411"/>
                <a:gd name="T140" fmla="*/ 292 w 292"/>
                <a:gd name="T141" fmla="*/ 411 h 41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2" h="411">
                  <a:moveTo>
                    <a:pt x="146" y="387"/>
                  </a:moveTo>
                  <a:cubicBezTo>
                    <a:pt x="155" y="387"/>
                    <a:pt x="162" y="380"/>
                    <a:pt x="162" y="371"/>
                  </a:cubicBezTo>
                  <a:cubicBezTo>
                    <a:pt x="162" y="363"/>
                    <a:pt x="155" y="356"/>
                    <a:pt x="146" y="356"/>
                  </a:cubicBezTo>
                  <a:cubicBezTo>
                    <a:pt x="138" y="356"/>
                    <a:pt x="131" y="363"/>
                    <a:pt x="131" y="371"/>
                  </a:cubicBezTo>
                  <a:cubicBezTo>
                    <a:pt x="131" y="380"/>
                    <a:pt x="138" y="387"/>
                    <a:pt x="146" y="387"/>
                  </a:cubicBezTo>
                  <a:close/>
                  <a:moveTo>
                    <a:pt x="243" y="161"/>
                  </a:moveTo>
                  <a:cubicBezTo>
                    <a:pt x="245" y="161"/>
                    <a:pt x="247" y="161"/>
                    <a:pt x="249" y="159"/>
                  </a:cubicBezTo>
                  <a:cubicBezTo>
                    <a:pt x="252" y="156"/>
                    <a:pt x="252" y="151"/>
                    <a:pt x="249" y="148"/>
                  </a:cubicBezTo>
                  <a:cubicBezTo>
                    <a:pt x="220" y="119"/>
                    <a:pt x="183" y="105"/>
                    <a:pt x="146" y="105"/>
                  </a:cubicBezTo>
                  <a:cubicBezTo>
                    <a:pt x="109" y="105"/>
                    <a:pt x="72" y="119"/>
                    <a:pt x="44" y="148"/>
                  </a:cubicBezTo>
                  <a:cubicBezTo>
                    <a:pt x="41" y="151"/>
                    <a:pt x="41" y="156"/>
                    <a:pt x="44" y="159"/>
                  </a:cubicBezTo>
                  <a:cubicBezTo>
                    <a:pt x="47" y="162"/>
                    <a:pt x="52" y="162"/>
                    <a:pt x="55" y="159"/>
                  </a:cubicBezTo>
                  <a:cubicBezTo>
                    <a:pt x="80" y="134"/>
                    <a:pt x="113" y="121"/>
                    <a:pt x="146" y="121"/>
                  </a:cubicBezTo>
                  <a:cubicBezTo>
                    <a:pt x="179" y="121"/>
                    <a:pt x="212" y="134"/>
                    <a:pt x="237" y="159"/>
                  </a:cubicBezTo>
                  <a:cubicBezTo>
                    <a:pt x="239" y="161"/>
                    <a:pt x="241" y="161"/>
                    <a:pt x="243" y="161"/>
                  </a:cubicBezTo>
                  <a:close/>
                  <a:moveTo>
                    <a:pt x="214" y="190"/>
                  </a:moveTo>
                  <a:cubicBezTo>
                    <a:pt x="216" y="190"/>
                    <a:pt x="218" y="190"/>
                    <a:pt x="220" y="188"/>
                  </a:cubicBezTo>
                  <a:cubicBezTo>
                    <a:pt x="223" y="185"/>
                    <a:pt x="223" y="180"/>
                    <a:pt x="220" y="177"/>
                  </a:cubicBezTo>
                  <a:cubicBezTo>
                    <a:pt x="200" y="156"/>
                    <a:pt x="173" y="146"/>
                    <a:pt x="146" y="146"/>
                  </a:cubicBezTo>
                  <a:cubicBezTo>
                    <a:pt x="120" y="146"/>
                    <a:pt x="93" y="156"/>
                    <a:pt x="73" y="177"/>
                  </a:cubicBezTo>
                  <a:cubicBezTo>
                    <a:pt x="70" y="180"/>
                    <a:pt x="70" y="185"/>
                    <a:pt x="73" y="188"/>
                  </a:cubicBezTo>
                  <a:cubicBezTo>
                    <a:pt x="76" y="191"/>
                    <a:pt x="81" y="191"/>
                    <a:pt x="84" y="188"/>
                  </a:cubicBezTo>
                  <a:cubicBezTo>
                    <a:pt x="101" y="171"/>
                    <a:pt x="124" y="162"/>
                    <a:pt x="146" y="162"/>
                  </a:cubicBezTo>
                  <a:cubicBezTo>
                    <a:pt x="169" y="162"/>
                    <a:pt x="191" y="171"/>
                    <a:pt x="208" y="188"/>
                  </a:cubicBezTo>
                  <a:cubicBezTo>
                    <a:pt x="210" y="190"/>
                    <a:pt x="212" y="190"/>
                    <a:pt x="214" y="190"/>
                  </a:cubicBezTo>
                  <a:close/>
                  <a:moveTo>
                    <a:pt x="185" y="219"/>
                  </a:moveTo>
                  <a:cubicBezTo>
                    <a:pt x="187" y="219"/>
                    <a:pt x="189" y="219"/>
                    <a:pt x="191" y="217"/>
                  </a:cubicBezTo>
                  <a:cubicBezTo>
                    <a:pt x="194" y="214"/>
                    <a:pt x="194" y="209"/>
                    <a:pt x="191" y="206"/>
                  </a:cubicBezTo>
                  <a:cubicBezTo>
                    <a:pt x="179" y="193"/>
                    <a:pt x="162" y="187"/>
                    <a:pt x="146" y="187"/>
                  </a:cubicBezTo>
                  <a:cubicBezTo>
                    <a:pt x="130" y="187"/>
                    <a:pt x="114" y="193"/>
                    <a:pt x="102" y="206"/>
                  </a:cubicBezTo>
                  <a:cubicBezTo>
                    <a:pt x="99" y="209"/>
                    <a:pt x="99" y="214"/>
                    <a:pt x="102" y="217"/>
                  </a:cubicBezTo>
                  <a:cubicBezTo>
                    <a:pt x="105" y="220"/>
                    <a:pt x="110" y="220"/>
                    <a:pt x="113" y="217"/>
                  </a:cubicBezTo>
                  <a:cubicBezTo>
                    <a:pt x="122" y="208"/>
                    <a:pt x="134" y="203"/>
                    <a:pt x="146" y="203"/>
                  </a:cubicBezTo>
                  <a:cubicBezTo>
                    <a:pt x="158" y="203"/>
                    <a:pt x="170" y="208"/>
                    <a:pt x="179" y="217"/>
                  </a:cubicBezTo>
                  <a:cubicBezTo>
                    <a:pt x="181" y="219"/>
                    <a:pt x="183" y="219"/>
                    <a:pt x="185" y="219"/>
                  </a:cubicBezTo>
                  <a:close/>
                  <a:moveTo>
                    <a:pt x="128" y="239"/>
                  </a:moveTo>
                  <a:cubicBezTo>
                    <a:pt x="118" y="249"/>
                    <a:pt x="118" y="265"/>
                    <a:pt x="128" y="275"/>
                  </a:cubicBezTo>
                  <a:cubicBezTo>
                    <a:pt x="138" y="285"/>
                    <a:pt x="154" y="285"/>
                    <a:pt x="164" y="275"/>
                  </a:cubicBezTo>
                  <a:cubicBezTo>
                    <a:pt x="174" y="265"/>
                    <a:pt x="174" y="249"/>
                    <a:pt x="164" y="239"/>
                  </a:cubicBezTo>
                  <a:cubicBezTo>
                    <a:pt x="154" y="229"/>
                    <a:pt x="138" y="229"/>
                    <a:pt x="128" y="239"/>
                  </a:cubicBezTo>
                  <a:close/>
                  <a:moveTo>
                    <a:pt x="284" y="108"/>
                  </a:moveTo>
                  <a:cubicBezTo>
                    <a:pt x="280" y="108"/>
                    <a:pt x="276" y="111"/>
                    <a:pt x="276" y="116"/>
                  </a:cubicBezTo>
                  <a:cubicBezTo>
                    <a:pt x="276" y="331"/>
                    <a:pt x="276" y="331"/>
                    <a:pt x="276" y="331"/>
                  </a:cubicBezTo>
                  <a:cubicBezTo>
                    <a:pt x="16" y="331"/>
                    <a:pt x="16" y="331"/>
                    <a:pt x="16" y="331"/>
                  </a:cubicBezTo>
                  <a:cubicBezTo>
                    <a:pt x="16" y="300"/>
                    <a:pt x="16" y="300"/>
                    <a:pt x="16" y="300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276" y="65"/>
                    <a:pt x="276" y="65"/>
                    <a:pt x="276" y="65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76" y="88"/>
                    <a:pt x="280" y="91"/>
                    <a:pt x="284" y="91"/>
                  </a:cubicBezTo>
                  <a:cubicBezTo>
                    <a:pt x="289" y="91"/>
                    <a:pt x="292" y="88"/>
                    <a:pt x="292" y="83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2" y="22"/>
                    <a:pt x="271" y="0"/>
                    <a:pt x="24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0"/>
                    <a:pt x="22" y="411"/>
                    <a:pt x="49" y="411"/>
                  </a:cubicBezTo>
                  <a:cubicBezTo>
                    <a:pt x="244" y="411"/>
                    <a:pt x="244" y="411"/>
                    <a:pt x="244" y="411"/>
                  </a:cubicBezTo>
                  <a:cubicBezTo>
                    <a:pt x="271" y="411"/>
                    <a:pt x="292" y="390"/>
                    <a:pt x="292" y="363"/>
                  </a:cubicBezTo>
                  <a:cubicBezTo>
                    <a:pt x="292" y="116"/>
                    <a:pt x="292" y="116"/>
                    <a:pt x="292" y="116"/>
                  </a:cubicBezTo>
                  <a:cubicBezTo>
                    <a:pt x="292" y="111"/>
                    <a:pt x="289" y="108"/>
                    <a:pt x="284" y="108"/>
                  </a:cubicBezTo>
                  <a:close/>
                  <a:moveTo>
                    <a:pt x="16" y="48"/>
                  </a:moveTo>
                  <a:cubicBezTo>
                    <a:pt x="16" y="30"/>
                    <a:pt x="31" y="16"/>
                    <a:pt x="49" y="16"/>
                  </a:cubicBezTo>
                  <a:cubicBezTo>
                    <a:pt x="244" y="16"/>
                    <a:pt x="244" y="16"/>
                    <a:pt x="244" y="16"/>
                  </a:cubicBezTo>
                  <a:cubicBezTo>
                    <a:pt x="262" y="16"/>
                    <a:pt x="276" y="30"/>
                    <a:pt x="276" y="48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16" y="49"/>
                    <a:pt x="16" y="49"/>
                    <a:pt x="16" y="49"/>
                  </a:cubicBezTo>
                  <a:lnTo>
                    <a:pt x="16" y="48"/>
                  </a:lnTo>
                  <a:close/>
                  <a:moveTo>
                    <a:pt x="276" y="363"/>
                  </a:moveTo>
                  <a:cubicBezTo>
                    <a:pt x="276" y="381"/>
                    <a:pt x="262" y="395"/>
                    <a:pt x="244" y="395"/>
                  </a:cubicBezTo>
                  <a:cubicBezTo>
                    <a:pt x="49" y="395"/>
                    <a:pt x="49" y="395"/>
                    <a:pt x="49" y="395"/>
                  </a:cubicBezTo>
                  <a:cubicBezTo>
                    <a:pt x="31" y="395"/>
                    <a:pt x="16" y="381"/>
                    <a:pt x="16" y="363"/>
                  </a:cubicBezTo>
                  <a:cubicBezTo>
                    <a:pt x="16" y="347"/>
                    <a:pt x="16" y="347"/>
                    <a:pt x="16" y="347"/>
                  </a:cubicBezTo>
                  <a:cubicBezTo>
                    <a:pt x="276" y="347"/>
                    <a:pt x="276" y="347"/>
                    <a:pt x="276" y="347"/>
                  </a:cubicBezTo>
                  <a:lnTo>
                    <a:pt x="276" y="363"/>
                  </a:lnTo>
                  <a:close/>
                  <a:moveTo>
                    <a:pt x="120" y="25"/>
                  </a:moveTo>
                  <a:cubicBezTo>
                    <a:pt x="116" y="25"/>
                    <a:pt x="113" y="28"/>
                    <a:pt x="113" y="32"/>
                  </a:cubicBezTo>
                  <a:cubicBezTo>
                    <a:pt x="113" y="36"/>
                    <a:pt x="116" y="40"/>
                    <a:pt x="120" y="40"/>
                  </a:cubicBezTo>
                  <a:cubicBezTo>
                    <a:pt x="124" y="40"/>
                    <a:pt x="127" y="36"/>
                    <a:pt x="127" y="32"/>
                  </a:cubicBezTo>
                  <a:cubicBezTo>
                    <a:pt x="127" y="28"/>
                    <a:pt x="124" y="25"/>
                    <a:pt x="120" y="25"/>
                  </a:cubicBezTo>
                  <a:close/>
                  <a:moveTo>
                    <a:pt x="146" y="25"/>
                  </a:moveTo>
                  <a:cubicBezTo>
                    <a:pt x="142" y="25"/>
                    <a:pt x="139" y="28"/>
                    <a:pt x="139" y="32"/>
                  </a:cubicBezTo>
                  <a:cubicBezTo>
                    <a:pt x="139" y="36"/>
                    <a:pt x="142" y="40"/>
                    <a:pt x="146" y="40"/>
                  </a:cubicBezTo>
                  <a:cubicBezTo>
                    <a:pt x="150" y="40"/>
                    <a:pt x="154" y="36"/>
                    <a:pt x="154" y="32"/>
                  </a:cubicBezTo>
                  <a:cubicBezTo>
                    <a:pt x="154" y="28"/>
                    <a:pt x="150" y="25"/>
                    <a:pt x="146" y="25"/>
                  </a:cubicBezTo>
                  <a:close/>
                  <a:moveTo>
                    <a:pt x="173" y="25"/>
                  </a:moveTo>
                  <a:cubicBezTo>
                    <a:pt x="169" y="25"/>
                    <a:pt x="165" y="28"/>
                    <a:pt x="165" y="32"/>
                  </a:cubicBezTo>
                  <a:cubicBezTo>
                    <a:pt x="165" y="36"/>
                    <a:pt x="169" y="40"/>
                    <a:pt x="173" y="40"/>
                  </a:cubicBezTo>
                  <a:cubicBezTo>
                    <a:pt x="177" y="40"/>
                    <a:pt x="180" y="36"/>
                    <a:pt x="180" y="32"/>
                  </a:cubicBezTo>
                  <a:cubicBezTo>
                    <a:pt x="180" y="28"/>
                    <a:pt x="177" y="25"/>
                    <a:pt x="173" y="25"/>
                  </a:cubicBezTo>
                  <a:close/>
                </a:path>
              </a:pathLst>
            </a:custGeom>
            <a:solidFill>
              <a:srgbClr val="007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ru-RU" sz="200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59" name="Group 105"/>
            <p:cNvGrpSpPr>
              <a:grpSpLocks/>
            </p:cNvGrpSpPr>
            <p:nvPr/>
          </p:nvGrpSpPr>
          <p:grpSpPr bwMode="auto">
            <a:xfrm>
              <a:off x="3815" y="1012"/>
              <a:ext cx="111" cy="164"/>
              <a:chOff x="2830" y="3308"/>
              <a:chExt cx="183" cy="250"/>
            </a:xfrm>
          </p:grpSpPr>
          <p:sp>
            <p:nvSpPr>
              <p:cNvPr id="60" name="Line 106"/>
              <p:cNvSpPr>
                <a:spLocks noChangeShapeType="1"/>
              </p:cNvSpPr>
              <p:nvPr/>
            </p:nvSpPr>
            <p:spPr bwMode="auto">
              <a:xfrm>
                <a:off x="2922" y="3394"/>
                <a:ext cx="0" cy="164"/>
              </a:xfrm>
              <a:prstGeom prst="line">
                <a:avLst/>
              </a:prstGeom>
              <a:noFill/>
              <a:ln w="38100">
                <a:solidFill>
                  <a:srgbClr val="E3211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107"/>
              <p:cNvSpPr>
                <a:spLocks noChangeShapeType="1"/>
              </p:cNvSpPr>
              <p:nvPr/>
            </p:nvSpPr>
            <p:spPr bwMode="auto">
              <a:xfrm flipH="1">
                <a:off x="2924" y="3310"/>
                <a:ext cx="89" cy="85"/>
              </a:xfrm>
              <a:prstGeom prst="line">
                <a:avLst/>
              </a:prstGeom>
              <a:noFill/>
              <a:ln w="38100">
                <a:solidFill>
                  <a:srgbClr val="E3211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108"/>
              <p:cNvSpPr>
                <a:spLocks noChangeShapeType="1"/>
              </p:cNvSpPr>
              <p:nvPr/>
            </p:nvSpPr>
            <p:spPr bwMode="auto">
              <a:xfrm>
                <a:off x="2830" y="3308"/>
                <a:ext cx="89" cy="86"/>
              </a:xfrm>
              <a:prstGeom prst="line">
                <a:avLst/>
              </a:prstGeom>
              <a:noFill/>
              <a:ln w="38100">
                <a:solidFill>
                  <a:srgbClr val="E3211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6" name="Group 109"/>
          <p:cNvGrpSpPr>
            <a:grpSpLocks/>
          </p:cNvGrpSpPr>
          <p:nvPr/>
        </p:nvGrpSpPr>
        <p:grpSpPr bwMode="auto">
          <a:xfrm>
            <a:off x="8608646" y="3354266"/>
            <a:ext cx="407987" cy="610791"/>
            <a:chOff x="3815" y="1012"/>
            <a:chExt cx="257" cy="513"/>
          </a:xfrm>
        </p:grpSpPr>
        <p:grpSp>
          <p:nvGrpSpPr>
            <p:cNvPr id="67" name="Group 100"/>
            <p:cNvGrpSpPr>
              <a:grpSpLocks/>
            </p:cNvGrpSpPr>
            <p:nvPr/>
          </p:nvGrpSpPr>
          <p:grpSpPr bwMode="auto">
            <a:xfrm>
              <a:off x="3961" y="1014"/>
              <a:ext cx="111" cy="164"/>
              <a:chOff x="2830" y="3308"/>
              <a:chExt cx="183" cy="250"/>
            </a:xfrm>
          </p:grpSpPr>
          <p:sp>
            <p:nvSpPr>
              <p:cNvPr id="73" name="Line 101"/>
              <p:cNvSpPr>
                <a:spLocks noChangeShapeType="1"/>
              </p:cNvSpPr>
              <p:nvPr/>
            </p:nvSpPr>
            <p:spPr bwMode="auto">
              <a:xfrm>
                <a:off x="2922" y="3394"/>
                <a:ext cx="0" cy="164"/>
              </a:xfrm>
              <a:prstGeom prst="line">
                <a:avLst/>
              </a:prstGeom>
              <a:noFill/>
              <a:ln w="38100">
                <a:solidFill>
                  <a:srgbClr val="0028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02"/>
              <p:cNvSpPr>
                <a:spLocks noChangeShapeType="1"/>
              </p:cNvSpPr>
              <p:nvPr/>
            </p:nvSpPr>
            <p:spPr bwMode="auto">
              <a:xfrm flipH="1">
                <a:off x="2924" y="3310"/>
                <a:ext cx="89" cy="85"/>
              </a:xfrm>
              <a:prstGeom prst="line">
                <a:avLst/>
              </a:prstGeom>
              <a:noFill/>
              <a:ln w="38100">
                <a:solidFill>
                  <a:srgbClr val="0028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103"/>
              <p:cNvSpPr>
                <a:spLocks noChangeShapeType="1"/>
              </p:cNvSpPr>
              <p:nvPr/>
            </p:nvSpPr>
            <p:spPr bwMode="auto">
              <a:xfrm>
                <a:off x="2830" y="3308"/>
                <a:ext cx="89" cy="86"/>
              </a:xfrm>
              <a:prstGeom prst="line">
                <a:avLst/>
              </a:prstGeom>
              <a:noFill/>
              <a:ln w="38100">
                <a:solidFill>
                  <a:srgbClr val="0028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8" name="Freeform 3"/>
            <p:cNvSpPr>
              <a:spLocks noChangeAspect="1" noEditPoints="1"/>
            </p:cNvSpPr>
            <p:nvPr/>
          </p:nvSpPr>
          <p:spPr bwMode="auto">
            <a:xfrm>
              <a:off x="3827" y="1173"/>
              <a:ext cx="232" cy="352"/>
            </a:xfrm>
            <a:custGeom>
              <a:avLst/>
              <a:gdLst>
                <a:gd name="T0" fmla="*/ 608589 w 292"/>
                <a:gd name="T1" fmla="*/ 1391441 h 411"/>
                <a:gd name="T2" fmla="*/ 492131 w 292"/>
                <a:gd name="T3" fmla="*/ 1391441 h 411"/>
                <a:gd name="T4" fmla="*/ 912884 w 292"/>
                <a:gd name="T5" fmla="*/ 603833 h 411"/>
                <a:gd name="T6" fmla="*/ 935424 w 292"/>
                <a:gd name="T7" fmla="*/ 555076 h 411"/>
                <a:gd name="T8" fmla="*/ 165296 w 292"/>
                <a:gd name="T9" fmla="*/ 555076 h 411"/>
                <a:gd name="T10" fmla="*/ 206620 w 292"/>
                <a:gd name="T11" fmla="*/ 596332 h 411"/>
                <a:gd name="T12" fmla="*/ 890343 w 292"/>
                <a:gd name="T13" fmla="*/ 596332 h 411"/>
                <a:gd name="T14" fmla="*/ 803939 w 292"/>
                <a:gd name="T15" fmla="*/ 712598 h 411"/>
                <a:gd name="T16" fmla="*/ 826479 w 292"/>
                <a:gd name="T17" fmla="*/ 663841 h 411"/>
                <a:gd name="T18" fmla="*/ 274241 w 292"/>
                <a:gd name="T19" fmla="*/ 663841 h 411"/>
                <a:gd name="T20" fmla="*/ 315565 w 292"/>
                <a:gd name="T21" fmla="*/ 705097 h 411"/>
                <a:gd name="T22" fmla="*/ 781398 w 292"/>
                <a:gd name="T23" fmla="*/ 705097 h 411"/>
                <a:gd name="T24" fmla="*/ 694994 w 292"/>
                <a:gd name="T25" fmla="*/ 821363 h 411"/>
                <a:gd name="T26" fmla="*/ 717534 w 292"/>
                <a:gd name="T27" fmla="*/ 772606 h 411"/>
                <a:gd name="T28" fmla="*/ 383186 w 292"/>
                <a:gd name="T29" fmla="*/ 772606 h 411"/>
                <a:gd name="T30" fmla="*/ 424510 w 292"/>
                <a:gd name="T31" fmla="*/ 813862 h 411"/>
                <a:gd name="T32" fmla="*/ 672453 w 292"/>
                <a:gd name="T33" fmla="*/ 813862 h 411"/>
                <a:gd name="T34" fmla="*/ 480860 w 292"/>
                <a:gd name="T35" fmla="*/ 896373 h 411"/>
                <a:gd name="T36" fmla="*/ 616103 w 292"/>
                <a:gd name="T37" fmla="*/ 1031392 h 411"/>
                <a:gd name="T38" fmla="*/ 480860 w 292"/>
                <a:gd name="T39" fmla="*/ 896373 h 411"/>
                <a:gd name="T40" fmla="*/ 1036855 w 292"/>
                <a:gd name="T41" fmla="*/ 435060 h 411"/>
                <a:gd name="T42" fmla="*/ 60108 w 292"/>
                <a:gd name="T43" fmla="*/ 1241421 h 411"/>
                <a:gd name="T44" fmla="*/ 60108 w 292"/>
                <a:gd name="T45" fmla="*/ 1042643 h 411"/>
                <a:gd name="T46" fmla="*/ 1036855 w 292"/>
                <a:gd name="T47" fmla="*/ 243784 h 411"/>
                <a:gd name="T48" fmla="*/ 1066909 w 292"/>
                <a:gd name="T49" fmla="*/ 341297 h 411"/>
                <a:gd name="T50" fmla="*/ 1096963 w 292"/>
                <a:gd name="T51" fmla="*/ 180025 h 411"/>
                <a:gd name="T52" fmla="*/ 184079 w 292"/>
                <a:gd name="T53" fmla="*/ 0 h 411"/>
                <a:gd name="T54" fmla="*/ 0 w 292"/>
                <a:gd name="T55" fmla="*/ 1042643 h 411"/>
                <a:gd name="T56" fmla="*/ 0 w 292"/>
                <a:gd name="T57" fmla="*/ 1361437 h 411"/>
                <a:gd name="T58" fmla="*/ 916640 w 292"/>
                <a:gd name="T59" fmla="*/ 1541462 h 411"/>
                <a:gd name="T60" fmla="*/ 1096963 w 292"/>
                <a:gd name="T61" fmla="*/ 435060 h 411"/>
                <a:gd name="T62" fmla="*/ 60108 w 292"/>
                <a:gd name="T63" fmla="*/ 180025 h 411"/>
                <a:gd name="T64" fmla="*/ 916640 w 292"/>
                <a:gd name="T65" fmla="*/ 60008 h 411"/>
                <a:gd name="T66" fmla="*/ 1036855 w 292"/>
                <a:gd name="T67" fmla="*/ 183775 h 411"/>
                <a:gd name="T68" fmla="*/ 60108 w 292"/>
                <a:gd name="T69" fmla="*/ 180025 h 411"/>
                <a:gd name="T70" fmla="*/ 916640 w 292"/>
                <a:gd name="T71" fmla="*/ 1481454 h 411"/>
                <a:gd name="T72" fmla="*/ 60108 w 292"/>
                <a:gd name="T73" fmla="*/ 1361437 h 411"/>
                <a:gd name="T74" fmla="*/ 1036855 w 292"/>
                <a:gd name="T75" fmla="*/ 1301429 h 411"/>
                <a:gd name="T76" fmla="*/ 450807 w 292"/>
                <a:gd name="T77" fmla="*/ 93763 h 411"/>
                <a:gd name="T78" fmla="*/ 450807 w 292"/>
                <a:gd name="T79" fmla="*/ 150021 h 411"/>
                <a:gd name="T80" fmla="*/ 450807 w 292"/>
                <a:gd name="T81" fmla="*/ 93763 h 411"/>
                <a:gd name="T82" fmla="*/ 522184 w 292"/>
                <a:gd name="T83" fmla="*/ 120017 h 411"/>
                <a:gd name="T84" fmla="*/ 578535 w 292"/>
                <a:gd name="T85" fmla="*/ 120017 h 411"/>
                <a:gd name="T86" fmla="*/ 649913 w 292"/>
                <a:gd name="T87" fmla="*/ 93763 h 411"/>
                <a:gd name="T88" fmla="*/ 649913 w 292"/>
                <a:gd name="T89" fmla="*/ 150021 h 411"/>
                <a:gd name="T90" fmla="*/ 649913 w 292"/>
                <a:gd name="T91" fmla="*/ 93763 h 41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2"/>
                <a:gd name="T139" fmla="*/ 0 h 411"/>
                <a:gd name="T140" fmla="*/ 292 w 292"/>
                <a:gd name="T141" fmla="*/ 411 h 41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2" h="411">
                  <a:moveTo>
                    <a:pt x="146" y="387"/>
                  </a:moveTo>
                  <a:cubicBezTo>
                    <a:pt x="155" y="387"/>
                    <a:pt x="162" y="380"/>
                    <a:pt x="162" y="371"/>
                  </a:cubicBezTo>
                  <a:cubicBezTo>
                    <a:pt x="162" y="363"/>
                    <a:pt x="155" y="356"/>
                    <a:pt x="146" y="356"/>
                  </a:cubicBezTo>
                  <a:cubicBezTo>
                    <a:pt x="138" y="356"/>
                    <a:pt x="131" y="363"/>
                    <a:pt x="131" y="371"/>
                  </a:cubicBezTo>
                  <a:cubicBezTo>
                    <a:pt x="131" y="380"/>
                    <a:pt x="138" y="387"/>
                    <a:pt x="146" y="387"/>
                  </a:cubicBezTo>
                  <a:close/>
                  <a:moveTo>
                    <a:pt x="243" y="161"/>
                  </a:moveTo>
                  <a:cubicBezTo>
                    <a:pt x="245" y="161"/>
                    <a:pt x="247" y="161"/>
                    <a:pt x="249" y="159"/>
                  </a:cubicBezTo>
                  <a:cubicBezTo>
                    <a:pt x="252" y="156"/>
                    <a:pt x="252" y="151"/>
                    <a:pt x="249" y="148"/>
                  </a:cubicBezTo>
                  <a:cubicBezTo>
                    <a:pt x="220" y="119"/>
                    <a:pt x="183" y="105"/>
                    <a:pt x="146" y="105"/>
                  </a:cubicBezTo>
                  <a:cubicBezTo>
                    <a:pt x="109" y="105"/>
                    <a:pt x="72" y="119"/>
                    <a:pt x="44" y="148"/>
                  </a:cubicBezTo>
                  <a:cubicBezTo>
                    <a:pt x="41" y="151"/>
                    <a:pt x="41" y="156"/>
                    <a:pt x="44" y="159"/>
                  </a:cubicBezTo>
                  <a:cubicBezTo>
                    <a:pt x="47" y="162"/>
                    <a:pt x="52" y="162"/>
                    <a:pt x="55" y="159"/>
                  </a:cubicBezTo>
                  <a:cubicBezTo>
                    <a:pt x="80" y="134"/>
                    <a:pt x="113" y="121"/>
                    <a:pt x="146" y="121"/>
                  </a:cubicBezTo>
                  <a:cubicBezTo>
                    <a:pt x="179" y="121"/>
                    <a:pt x="212" y="134"/>
                    <a:pt x="237" y="159"/>
                  </a:cubicBezTo>
                  <a:cubicBezTo>
                    <a:pt x="239" y="161"/>
                    <a:pt x="241" y="161"/>
                    <a:pt x="243" y="161"/>
                  </a:cubicBezTo>
                  <a:close/>
                  <a:moveTo>
                    <a:pt x="214" y="190"/>
                  </a:moveTo>
                  <a:cubicBezTo>
                    <a:pt x="216" y="190"/>
                    <a:pt x="218" y="190"/>
                    <a:pt x="220" y="188"/>
                  </a:cubicBezTo>
                  <a:cubicBezTo>
                    <a:pt x="223" y="185"/>
                    <a:pt x="223" y="180"/>
                    <a:pt x="220" y="177"/>
                  </a:cubicBezTo>
                  <a:cubicBezTo>
                    <a:pt x="200" y="156"/>
                    <a:pt x="173" y="146"/>
                    <a:pt x="146" y="146"/>
                  </a:cubicBezTo>
                  <a:cubicBezTo>
                    <a:pt x="120" y="146"/>
                    <a:pt x="93" y="156"/>
                    <a:pt x="73" y="177"/>
                  </a:cubicBezTo>
                  <a:cubicBezTo>
                    <a:pt x="70" y="180"/>
                    <a:pt x="70" y="185"/>
                    <a:pt x="73" y="188"/>
                  </a:cubicBezTo>
                  <a:cubicBezTo>
                    <a:pt x="76" y="191"/>
                    <a:pt x="81" y="191"/>
                    <a:pt x="84" y="188"/>
                  </a:cubicBezTo>
                  <a:cubicBezTo>
                    <a:pt x="101" y="171"/>
                    <a:pt x="124" y="162"/>
                    <a:pt x="146" y="162"/>
                  </a:cubicBezTo>
                  <a:cubicBezTo>
                    <a:pt x="169" y="162"/>
                    <a:pt x="191" y="171"/>
                    <a:pt x="208" y="188"/>
                  </a:cubicBezTo>
                  <a:cubicBezTo>
                    <a:pt x="210" y="190"/>
                    <a:pt x="212" y="190"/>
                    <a:pt x="214" y="190"/>
                  </a:cubicBezTo>
                  <a:close/>
                  <a:moveTo>
                    <a:pt x="185" y="219"/>
                  </a:moveTo>
                  <a:cubicBezTo>
                    <a:pt x="187" y="219"/>
                    <a:pt x="189" y="219"/>
                    <a:pt x="191" y="217"/>
                  </a:cubicBezTo>
                  <a:cubicBezTo>
                    <a:pt x="194" y="214"/>
                    <a:pt x="194" y="209"/>
                    <a:pt x="191" y="206"/>
                  </a:cubicBezTo>
                  <a:cubicBezTo>
                    <a:pt x="179" y="193"/>
                    <a:pt x="162" y="187"/>
                    <a:pt x="146" y="187"/>
                  </a:cubicBezTo>
                  <a:cubicBezTo>
                    <a:pt x="130" y="187"/>
                    <a:pt x="114" y="193"/>
                    <a:pt x="102" y="206"/>
                  </a:cubicBezTo>
                  <a:cubicBezTo>
                    <a:pt x="99" y="209"/>
                    <a:pt x="99" y="214"/>
                    <a:pt x="102" y="217"/>
                  </a:cubicBezTo>
                  <a:cubicBezTo>
                    <a:pt x="105" y="220"/>
                    <a:pt x="110" y="220"/>
                    <a:pt x="113" y="217"/>
                  </a:cubicBezTo>
                  <a:cubicBezTo>
                    <a:pt x="122" y="208"/>
                    <a:pt x="134" y="203"/>
                    <a:pt x="146" y="203"/>
                  </a:cubicBezTo>
                  <a:cubicBezTo>
                    <a:pt x="158" y="203"/>
                    <a:pt x="170" y="208"/>
                    <a:pt x="179" y="217"/>
                  </a:cubicBezTo>
                  <a:cubicBezTo>
                    <a:pt x="181" y="219"/>
                    <a:pt x="183" y="219"/>
                    <a:pt x="185" y="219"/>
                  </a:cubicBezTo>
                  <a:close/>
                  <a:moveTo>
                    <a:pt x="128" y="239"/>
                  </a:moveTo>
                  <a:cubicBezTo>
                    <a:pt x="118" y="249"/>
                    <a:pt x="118" y="265"/>
                    <a:pt x="128" y="275"/>
                  </a:cubicBezTo>
                  <a:cubicBezTo>
                    <a:pt x="138" y="285"/>
                    <a:pt x="154" y="285"/>
                    <a:pt x="164" y="275"/>
                  </a:cubicBezTo>
                  <a:cubicBezTo>
                    <a:pt x="174" y="265"/>
                    <a:pt x="174" y="249"/>
                    <a:pt x="164" y="239"/>
                  </a:cubicBezTo>
                  <a:cubicBezTo>
                    <a:pt x="154" y="229"/>
                    <a:pt x="138" y="229"/>
                    <a:pt x="128" y="239"/>
                  </a:cubicBezTo>
                  <a:close/>
                  <a:moveTo>
                    <a:pt x="284" y="108"/>
                  </a:moveTo>
                  <a:cubicBezTo>
                    <a:pt x="280" y="108"/>
                    <a:pt x="276" y="111"/>
                    <a:pt x="276" y="116"/>
                  </a:cubicBezTo>
                  <a:cubicBezTo>
                    <a:pt x="276" y="331"/>
                    <a:pt x="276" y="331"/>
                    <a:pt x="276" y="331"/>
                  </a:cubicBezTo>
                  <a:cubicBezTo>
                    <a:pt x="16" y="331"/>
                    <a:pt x="16" y="331"/>
                    <a:pt x="16" y="331"/>
                  </a:cubicBezTo>
                  <a:cubicBezTo>
                    <a:pt x="16" y="300"/>
                    <a:pt x="16" y="300"/>
                    <a:pt x="16" y="300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276" y="65"/>
                    <a:pt x="276" y="65"/>
                    <a:pt x="276" y="65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76" y="88"/>
                    <a:pt x="280" y="91"/>
                    <a:pt x="284" y="91"/>
                  </a:cubicBezTo>
                  <a:cubicBezTo>
                    <a:pt x="289" y="91"/>
                    <a:pt x="292" y="88"/>
                    <a:pt x="292" y="83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2" y="22"/>
                    <a:pt x="271" y="0"/>
                    <a:pt x="24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0"/>
                    <a:pt x="22" y="411"/>
                    <a:pt x="49" y="411"/>
                  </a:cubicBezTo>
                  <a:cubicBezTo>
                    <a:pt x="244" y="411"/>
                    <a:pt x="244" y="411"/>
                    <a:pt x="244" y="411"/>
                  </a:cubicBezTo>
                  <a:cubicBezTo>
                    <a:pt x="271" y="411"/>
                    <a:pt x="292" y="390"/>
                    <a:pt x="292" y="363"/>
                  </a:cubicBezTo>
                  <a:cubicBezTo>
                    <a:pt x="292" y="116"/>
                    <a:pt x="292" y="116"/>
                    <a:pt x="292" y="116"/>
                  </a:cubicBezTo>
                  <a:cubicBezTo>
                    <a:pt x="292" y="111"/>
                    <a:pt x="289" y="108"/>
                    <a:pt x="284" y="108"/>
                  </a:cubicBezTo>
                  <a:close/>
                  <a:moveTo>
                    <a:pt x="16" y="48"/>
                  </a:moveTo>
                  <a:cubicBezTo>
                    <a:pt x="16" y="30"/>
                    <a:pt x="31" y="16"/>
                    <a:pt x="49" y="16"/>
                  </a:cubicBezTo>
                  <a:cubicBezTo>
                    <a:pt x="244" y="16"/>
                    <a:pt x="244" y="16"/>
                    <a:pt x="244" y="16"/>
                  </a:cubicBezTo>
                  <a:cubicBezTo>
                    <a:pt x="262" y="16"/>
                    <a:pt x="276" y="30"/>
                    <a:pt x="276" y="48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16" y="49"/>
                    <a:pt x="16" y="49"/>
                    <a:pt x="16" y="49"/>
                  </a:cubicBezTo>
                  <a:lnTo>
                    <a:pt x="16" y="48"/>
                  </a:lnTo>
                  <a:close/>
                  <a:moveTo>
                    <a:pt x="276" y="363"/>
                  </a:moveTo>
                  <a:cubicBezTo>
                    <a:pt x="276" y="381"/>
                    <a:pt x="262" y="395"/>
                    <a:pt x="244" y="395"/>
                  </a:cubicBezTo>
                  <a:cubicBezTo>
                    <a:pt x="49" y="395"/>
                    <a:pt x="49" y="395"/>
                    <a:pt x="49" y="395"/>
                  </a:cubicBezTo>
                  <a:cubicBezTo>
                    <a:pt x="31" y="395"/>
                    <a:pt x="16" y="381"/>
                    <a:pt x="16" y="363"/>
                  </a:cubicBezTo>
                  <a:cubicBezTo>
                    <a:pt x="16" y="347"/>
                    <a:pt x="16" y="347"/>
                    <a:pt x="16" y="347"/>
                  </a:cubicBezTo>
                  <a:cubicBezTo>
                    <a:pt x="276" y="347"/>
                    <a:pt x="276" y="347"/>
                    <a:pt x="276" y="347"/>
                  </a:cubicBezTo>
                  <a:lnTo>
                    <a:pt x="276" y="363"/>
                  </a:lnTo>
                  <a:close/>
                  <a:moveTo>
                    <a:pt x="120" y="25"/>
                  </a:moveTo>
                  <a:cubicBezTo>
                    <a:pt x="116" y="25"/>
                    <a:pt x="113" y="28"/>
                    <a:pt x="113" y="32"/>
                  </a:cubicBezTo>
                  <a:cubicBezTo>
                    <a:pt x="113" y="36"/>
                    <a:pt x="116" y="40"/>
                    <a:pt x="120" y="40"/>
                  </a:cubicBezTo>
                  <a:cubicBezTo>
                    <a:pt x="124" y="40"/>
                    <a:pt x="127" y="36"/>
                    <a:pt x="127" y="32"/>
                  </a:cubicBezTo>
                  <a:cubicBezTo>
                    <a:pt x="127" y="28"/>
                    <a:pt x="124" y="25"/>
                    <a:pt x="120" y="25"/>
                  </a:cubicBezTo>
                  <a:close/>
                  <a:moveTo>
                    <a:pt x="146" y="25"/>
                  </a:moveTo>
                  <a:cubicBezTo>
                    <a:pt x="142" y="25"/>
                    <a:pt x="139" y="28"/>
                    <a:pt x="139" y="32"/>
                  </a:cubicBezTo>
                  <a:cubicBezTo>
                    <a:pt x="139" y="36"/>
                    <a:pt x="142" y="40"/>
                    <a:pt x="146" y="40"/>
                  </a:cubicBezTo>
                  <a:cubicBezTo>
                    <a:pt x="150" y="40"/>
                    <a:pt x="154" y="36"/>
                    <a:pt x="154" y="32"/>
                  </a:cubicBezTo>
                  <a:cubicBezTo>
                    <a:pt x="154" y="28"/>
                    <a:pt x="150" y="25"/>
                    <a:pt x="146" y="25"/>
                  </a:cubicBezTo>
                  <a:close/>
                  <a:moveTo>
                    <a:pt x="173" y="25"/>
                  </a:moveTo>
                  <a:cubicBezTo>
                    <a:pt x="169" y="25"/>
                    <a:pt x="165" y="28"/>
                    <a:pt x="165" y="32"/>
                  </a:cubicBezTo>
                  <a:cubicBezTo>
                    <a:pt x="165" y="36"/>
                    <a:pt x="169" y="40"/>
                    <a:pt x="173" y="40"/>
                  </a:cubicBezTo>
                  <a:cubicBezTo>
                    <a:pt x="177" y="40"/>
                    <a:pt x="180" y="36"/>
                    <a:pt x="180" y="32"/>
                  </a:cubicBezTo>
                  <a:cubicBezTo>
                    <a:pt x="180" y="28"/>
                    <a:pt x="177" y="25"/>
                    <a:pt x="173" y="25"/>
                  </a:cubicBezTo>
                  <a:close/>
                </a:path>
              </a:pathLst>
            </a:custGeom>
            <a:solidFill>
              <a:srgbClr val="007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7931725" indent="-37474525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ru-RU" sz="2000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69" name="Group 105"/>
            <p:cNvGrpSpPr>
              <a:grpSpLocks/>
            </p:cNvGrpSpPr>
            <p:nvPr/>
          </p:nvGrpSpPr>
          <p:grpSpPr bwMode="auto">
            <a:xfrm>
              <a:off x="3815" y="1012"/>
              <a:ext cx="111" cy="164"/>
              <a:chOff x="2830" y="3308"/>
              <a:chExt cx="183" cy="250"/>
            </a:xfrm>
          </p:grpSpPr>
          <p:sp>
            <p:nvSpPr>
              <p:cNvPr id="70" name="Line 106"/>
              <p:cNvSpPr>
                <a:spLocks noChangeShapeType="1"/>
              </p:cNvSpPr>
              <p:nvPr/>
            </p:nvSpPr>
            <p:spPr bwMode="auto">
              <a:xfrm>
                <a:off x="2922" y="3394"/>
                <a:ext cx="0" cy="164"/>
              </a:xfrm>
              <a:prstGeom prst="line">
                <a:avLst/>
              </a:prstGeom>
              <a:noFill/>
              <a:ln w="38100">
                <a:solidFill>
                  <a:srgbClr val="E3211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107"/>
              <p:cNvSpPr>
                <a:spLocks noChangeShapeType="1"/>
              </p:cNvSpPr>
              <p:nvPr/>
            </p:nvSpPr>
            <p:spPr bwMode="auto">
              <a:xfrm flipH="1">
                <a:off x="2924" y="3310"/>
                <a:ext cx="89" cy="85"/>
              </a:xfrm>
              <a:prstGeom prst="line">
                <a:avLst/>
              </a:prstGeom>
              <a:noFill/>
              <a:ln w="38100">
                <a:solidFill>
                  <a:srgbClr val="E3211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08"/>
              <p:cNvSpPr>
                <a:spLocks noChangeShapeType="1"/>
              </p:cNvSpPr>
              <p:nvPr/>
            </p:nvSpPr>
            <p:spPr bwMode="auto">
              <a:xfrm>
                <a:off x="2830" y="3308"/>
                <a:ext cx="89" cy="86"/>
              </a:xfrm>
              <a:prstGeom prst="line">
                <a:avLst/>
              </a:prstGeom>
              <a:noFill/>
              <a:ln w="38100">
                <a:solidFill>
                  <a:srgbClr val="E3211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9" name="Скругленный прямоугольник 48"/>
          <p:cNvSpPr/>
          <p:nvPr/>
        </p:nvSpPr>
        <p:spPr>
          <a:xfrm>
            <a:off x="161088" y="4334341"/>
            <a:ext cx="8767919" cy="721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0" h="0"/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57163" y="4227934"/>
            <a:ext cx="8786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Высокая скорость – до 100 Мбит/с </a:t>
            </a:r>
            <a:r>
              <a:rPr lang="ru-RU" sz="2700" b="1" dirty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до каждой </a:t>
            </a:r>
            <a:r>
              <a:rPr lang="ru-RU" sz="2700" b="1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itchFamily="18" charset="0"/>
              </a:rPr>
              <a:t> базовой станции</a:t>
            </a:r>
            <a:endParaRPr lang="ru-RU" sz="2700" b="1" dirty="0">
              <a:solidFill>
                <a:prstClr val="white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6" name="Picture 2" descr="https://encrypted-tbn0.gstatic.com/images?q=tbn:ANd9GcQI8yI2mCMrLdh3iOYRGEhiPbm3KZrk1RfhRneLpRO95JXi_by4W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04" y="3276253"/>
            <a:ext cx="734336" cy="49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encrypted-tbn0.gstatic.com/images?q=tbn:ANd9GcQI8yI2mCMrLdh3iOYRGEhiPbm3KZrk1RfhRneLpRO95JXi_by4W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1258"/>
            <a:ext cx="713848" cy="48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8" y="1393853"/>
            <a:ext cx="565684" cy="55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6625" y="1393853"/>
            <a:ext cx="598616" cy="55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" y="1897146"/>
            <a:ext cx="161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Релейка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825" y="3887822"/>
            <a:ext cx="161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ВОЛС 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695835" y="-20538"/>
            <a:ext cx="68827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Конкурентные преимущества </a:t>
            </a:r>
            <a:endParaRPr lang="ru-RU" sz="2500" b="1" dirty="0" smtClean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  <a:p>
            <a:pPr algn="ctr"/>
            <a:r>
              <a:rPr lang="ru-RU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сети </a:t>
            </a:r>
            <a:r>
              <a:rPr lang="en-US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4G</a:t>
            </a:r>
            <a:r>
              <a:rPr lang="ru-RU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 от Таттелеком</a:t>
            </a:r>
            <a:endParaRPr lang="ru-RU" sz="2500" b="1" dirty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5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4" y="195489"/>
            <a:ext cx="7740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 4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G USB-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модем от Таттелеком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02519"/>
            <a:ext cx="2819540" cy="119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7944" y="1059582"/>
            <a:ext cx="4464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800" b="1" dirty="0">
              <a:latin typeface="Calibri" panose="020F050202020403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73012279"/>
              </p:ext>
            </p:extLst>
          </p:nvPr>
        </p:nvGraphicFramePr>
        <p:xfrm>
          <a:off x="3059832" y="1275606"/>
          <a:ext cx="5472608" cy="3078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763688" y="892090"/>
            <a:ext cx="4680520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900"/>
              </a:lnSpc>
            </a:pP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ts val="900"/>
              </a:lnSpc>
            </a:pPr>
            <a:r>
              <a:rPr lang="en-US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4G USB-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модем</a:t>
            </a:r>
            <a:endParaRPr lang="en-US" sz="1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3608" y="4461960"/>
            <a:ext cx="7632848" cy="66941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ТП «Интернет-модем»</a:t>
            </a:r>
          </a:p>
          <a:p>
            <a:pPr algn="ctr">
              <a:lnSpc>
                <a:spcPts val="900"/>
              </a:lnSpc>
            </a:pP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ts val="900"/>
              </a:lnSpc>
            </a:pPr>
            <a:r>
              <a:rPr lang="ru-RU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можно приобрести </a:t>
            </a:r>
          </a:p>
          <a:p>
            <a:pPr algn="ctr">
              <a:lnSpc>
                <a:spcPts val="900"/>
              </a:lnSpc>
            </a:pPr>
            <a:endParaRPr lang="ru-RU" sz="1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ts val="900"/>
              </a:lnSpc>
            </a:pPr>
            <a:r>
              <a:rPr lang="ru-RU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только в комплекте с </a:t>
            </a:r>
            <a:r>
              <a:rPr lang="en-US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4g </a:t>
            </a:r>
            <a:r>
              <a:rPr lang="en-US" sz="1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usb</a:t>
            </a:r>
            <a:r>
              <a:rPr lang="ru-RU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-модемом</a:t>
            </a:r>
            <a:endParaRPr lang="en-US" sz="1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71964" y="1059582"/>
            <a:ext cx="2771849" cy="1188132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Модемы </a:t>
            </a:r>
            <a:r>
              <a:rPr lang="en-US" sz="1200" b="1" dirty="0" smtClean="0"/>
              <a:t>Huawei</a:t>
            </a:r>
            <a:r>
              <a:rPr lang="en-US" sz="1200" dirty="0" smtClean="0"/>
              <a:t> </a:t>
            </a:r>
            <a:r>
              <a:rPr lang="ru-RU" sz="1200" dirty="0" smtClean="0"/>
              <a:t>совместимы со стационарными роутерами </a:t>
            </a:r>
            <a:r>
              <a:rPr lang="en-US" sz="1200" dirty="0" err="1" smtClean="0"/>
              <a:t>ZyXEL</a:t>
            </a:r>
            <a:r>
              <a:rPr lang="en-US" sz="1200" dirty="0" smtClean="0"/>
              <a:t> </a:t>
            </a:r>
            <a:r>
              <a:rPr lang="en-US" sz="1200" dirty="0" err="1" smtClean="0"/>
              <a:t>Keenetic</a:t>
            </a:r>
            <a:r>
              <a:rPr lang="en-US" sz="1200" dirty="0" smtClean="0"/>
              <a:t> 4G I-III</a:t>
            </a:r>
            <a:endParaRPr lang="ru-RU" sz="1200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canopus\users\Брендбуки\Брендбук Таттелеком\горизонтальный лого тт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3998"/>
            <a:ext cx="277598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2899"/>
            <a:ext cx="1224136" cy="7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277" y="150480"/>
            <a:ext cx="6794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Тарифные опции 4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G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 от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tonda" pitchFamily="82" charset="0"/>
              </a:rPr>
              <a:t>Таттелеком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Rotonda" pitchFamily="82" charset="0"/>
            </a:endParaRPr>
          </a:p>
        </p:txBody>
      </p:sp>
      <p:pic>
        <p:nvPicPr>
          <p:cNvPr id="5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3" y="1815668"/>
            <a:ext cx="1472313" cy="110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954869" y="2174739"/>
            <a:ext cx="738124" cy="4699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100" b="1" dirty="0" smtClean="0">
                <a:solidFill>
                  <a:srgbClr val="0000FF"/>
                </a:solidFill>
                <a:latin typeface="Arial Narrow" pitchFamily="34" charset="0"/>
                <a:ea typeface="ＭＳ Ｐゴシック" pitchFamily="34" charset="-128"/>
              </a:rPr>
              <a:t>0</a:t>
            </a:r>
            <a:r>
              <a:rPr lang="en-US" sz="2100" b="1" dirty="0" smtClean="0">
                <a:solidFill>
                  <a:srgbClr val="0000FF"/>
                </a:solidFill>
                <a:latin typeface="Arial Narrow" pitchFamily="34" charset="0"/>
                <a:ea typeface="ＭＳ Ｐゴシック" pitchFamily="34" charset="-128"/>
              </a:rPr>
              <a:t>,</a:t>
            </a:r>
            <a:r>
              <a:rPr lang="ru-RU" sz="2100" b="1" dirty="0" smtClean="0">
                <a:solidFill>
                  <a:srgbClr val="0000FF"/>
                </a:solidFill>
                <a:latin typeface="Arial Narrow" pitchFamily="34" charset="0"/>
                <a:ea typeface="ＭＳ Ｐゴシック" pitchFamily="34" charset="-128"/>
              </a:rPr>
              <a:t>3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pic>
        <p:nvPicPr>
          <p:cNvPr id="7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93" y="1488906"/>
            <a:ext cx="1720925" cy="12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2625384" y="1890233"/>
            <a:ext cx="720080" cy="5400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00FF"/>
                </a:solidFill>
                <a:latin typeface="Arial Narrow" pitchFamily="34" charset="0"/>
                <a:ea typeface="ＭＳ Ｐゴシック" pitchFamily="34" charset="-128"/>
              </a:rPr>
              <a:t>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pic>
        <p:nvPicPr>
          <p:cNvPr id="9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86" y="1089156"/>
            <a:ext cx="1720925" cy="12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4348044" y="1540186"/>
            <a:ext cx="720080" cy="5400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FF"/>
                </a:solidFill>
                <a:latin typeface="Arial Narrow" pitchFamily="34" charset="0"/>
                <a:ea typeface="ＭＳ Ｐゴシック" pitchFamily="34" charset="-128"/>
              </a:rPr>
              <a:t>25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pic>
        <p:nvPicPr>
          <p:cNvPr id="11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56" y="886770"/>
            <a:ext cx="1720925" cy="12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6313549" y="1289670"/>
            <a:ext cx="720080" cy="5400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FF"/>
                </a:solidFill>
                <a:latin typeface="Arial Narrow" pitchFamily="34" charset="0"/>
                <a:ea typeface="ＭＳ Ｐゴシック" pitchFamily="34" charset="-128"/>
              </a:rPr>
              <a:t>70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2267745" y="2685634"/>
            <a:ext cx="895163" cy="468052"/>
          </a:xfrm>
          <a:prstGeom prst="down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30589" y="846782"/>
            <a:ext cx="2279342" cy="3231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900"/>
              </a:lnSpc>
            </a:pP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Еще больше трафика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5194" y="3402615"/>
            <a:ext cx="1599349" cy="147732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«Эконом»</a:t>
            </a:r>
          </a:p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100 руб.</a:t>
            </a:r>
          </a:p>
          <a:p>
            <a:pPr>
              <a:lnSpc>
                <a:spcPts val="900"/>
              </a:lnSpc>
            </a:pP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Соц. сайты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966102" y="3093470"/>
            <a:ext cx="1717458" cy="17081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«Планшет»</a:t>
            </a:r>
          </a:p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250 руб.</a:t>
            </a:r>
          </a:p>
          <a:p>
            <a:pPr algn="ctr">
              <a:lnSpc>
                <a:spcPts val="900"/>
              </a:lnSpc>
            </a:pP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Почта</a:t>
            </a:r>
          </a:p>
          <a:p>
            <a:pPr>
              <a:lnSpc>
                <a:spcPts val="900"/>
              </a:lnSpc>
            </a:pPr>
            <a:endParaRPr lang="ru-RU" sz="1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сайты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79912" y="2629377"/>
            <a:ext cx="1630318" cy="216982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«Базовая»</a:t>
            </a:r>
          </a:p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450 руб.</a:t>
            </a:r>
          </a:p>
          <a:p>
            <a:pPr algn="ctr">
              <a:lnSpc>
                <a:spcPts val="900"/>
              </a:lnSpc>
            </a:pP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Почта</a:t>
            </a:r>
          </a:p>
          <a:p>
            <a:pPr>
              <a:lnSpc>
                <a:spcPts val="900"/>
              </a:lnSpc>
            </a:pPr>
            <a:endParaRPr lang="ru-RU" sz="1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Сайты</a:t>
            </a:r>
          </a:p>
          <a:p>
            <a:pPr>
              <a:lnSpc>
                <a:spcPts val="900"/>
              </a:lnSpc>
            </a:pPr>
            <a:endParaRPr lang="ru-RU" sz="1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Музыка он-</a:t>
            </a:r>
            <a:r>
              <a:rPr lang="ru-RU" sz="1400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лайн</a:t>
            </a:r>
            <a:endParaRPr lang="en-US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endParaRPr lang="en-US" sz="1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Фильмы </a:t>
            </a:r>
            <a:r>
              <a:rPr lang="en-US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HD</a:t>
            </a: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87809" y="2427734"/>
            <a:ext cx="1971559" cy="26314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«Макси»</a:t>
            </a:r>
          </a:p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900 руб.</a:t>
            </a:r>
          </a:p>
          <a:p>
            <a:pPr algn="ctr">
              <a:lnSpc>
                <a:spcPts val="900"/>
              </a:lnSpc>
            </a:pPr>
            <a:endParaRPr lang="ru-RU" sz="14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Почта</a:t>
            </a:r>
          </a:p>
          <a:p>
            <a:pPr>
              <a:lnSpc>
                <a:spcPts val="900"/>
              </a:lnSpc>
            </a:pPr>
            <a:endParaRPr lang="ru-RU" sz="1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Сайты</a:t>
            </a:r>
          </a:p>
          <a:p>
            <a:pPr>
              <a:lnSpc>
                <a:spcPts val="900"/>
              </a:lnSpc>
            </a:pPr>
            <a:endParaRPr lang="ru-RU" sz="1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Музыка онлайн</a:t>
            </a:r>
          </a:p>
          <a:p>
            <a:pPr>
              <a:lnSpc>
                <a:spcPts val="900"/>
              </a:lnSpc>
            </a:pPr>
            <a:endParaRPr lang="ru-RU" sz="1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Скачивание </a:t>
            </a:r>
          </a:p>
          <a:p>
            <a:pPr>
              <a:lnSpc>
                <a:spcPts val="900"/>
              </a:lnSpc>
            </a:pPr>
            <a:endParaRPr lang="ru-RU" sz="140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Фильмы </a:t>
            </a:r>
            <a:r>
              <a:rPr lang="en-US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HD</a:t>
            </a: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Раздача  </a:t>
            </a:r>
            <a:r>
              <a:rPr lang="en-US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Wi-Fi</a:t>
            </a: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6519" y="4785998"/>
            <a:ext cx="8698666" cy="32816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900"/>
              </a:lnSpc>
            </a:pPr>
            <a:endParaRPr lang="ru-RU" sz="12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0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 потреблении пакета абоненту устанавливается ограничение скорости - 64КбИТ/</a:t>
            </a:r>
            <a:r>
              <a:rPr lang="ru-RU" sz="1000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сЕК.</a:t>
            </a:r>
            <a:endParaRPr lang="ru-RU" sz="10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8" name="Picture 2" descr="C:\Users\sam-makhtev.vi\Pictures\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90519"/>
            <a:ext cx="1691680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 bwMode="auto">
          <a:xfrm rot="167003">
            <a:off x="8191256" y="1131590"/>
            <a:ext cx="917248" cy="5400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500000" lon="19499958" rev="0"/>
            </a:camera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FF"/>
                </a:solidFill>
                <a:latin typeface="Arial Narrow" pitchFamily="34" charset="0"/>
                <a:ea typeface="ＭＳ Ｐゴシック" pitchFamily="34" charset="-128"/>
              </a:rPr>
              <a:t>100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ea typeface="ＭＳ Ｐゴシック" pitchFamily="34" charset="-128"/>
              </a:rPr>
              <a:t>Гб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651226" y="2158331"/>
            <a:ext cx="1492774" cy="30931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«Супер-Макси»</a:t>
            </a:r>
          </a:p>
          <a:p>
            <a:pPr>
              <a:lnSpc>
                <a:spcPts val="4500"/>
              </a:lnSpc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1200 руб.</a:t>
            </a:r>
          </a:p>
          <a:p>
            <a:pPr algn="ctr">
              <a:lnSpc>
                <a:spcPts val="900"/>
              </a:lnSpc>
            </a:pP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Все</a:t>
            </a:r>
          </a:p>
          <a:p>
            <a:pPr>
              <a:lnSpc>
                <a:spcPts val="900"/>
              </a:lnSpc>
            </a:pP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Возможности</a:t>
            </a:r>
          </a:p>
          <a:p>
            <a:pPr>
              <a:lnSpc>
                <a:spcPts val="900"/>
              </a:lnSpc>
            </a:pP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Интернета</a:t>
            </a:r>
          </a:p>
          <a:p>
            <a:pPr>
              <a:lnSpc>
                <a:spcPts val="900"/>
              </a:lnSpc>
            </a:pP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вашем</a:t>
            </a:r>
          </a:p>
          <a:p>
            <a:pPr>
              <a:lnSpc>
                <a:spcPts val="900"/>
              </a:lnSpc>
            </a:pPr>
            <a:endParaRPr lang="ru-RU" sz="1400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900"/>
              </a:lnSpc>
            </a:pPr>
            <a:r>
              <a:rPr lang="ru-RU" sz="140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устройстве</a:t>
            </a:r>
          </a:p>
          <a:p>
            <a:pPr>
              <a:lnSpc>
                <a:spcPts val="900"/>
              </a:lnSpc>
            </a:pPr>
            <a:endParaRPr lang="ru-RU" sz="1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35972" y="787814"/>
            <a:ext cx="7992412" cy="173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трелка вниз 33"/>
          <p:cNvSpPr/>
          <p:nvPr/>
        </p:nvSpPr>
        <p:spPr>
          <a:xfrm rot="10800000">
            <a:off x="627497" y="3048186"/>
            <a:ext cx="895163" cy="468052"/>
          </a:xfrm>
          <a:prstGeom prst="down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10800000">
            <a:off x="4067944" y="2301489"/>
            <a:ext cx="895163" cy="468052"/>
          </a:xfrm>
          <a:prstGeom prst="down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rot="10800000">
            <a:off x="5796136" y="2103698"/>
            <a:ext cx="895163" cy="468052"/>
          </a:xfrm>
          <a:prstGeom prst="down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 rot="10800000">
            <a:off x="7894864" y="1890233"/>
            <a:ext cx="895163" cy="468052"/>
          </a:xfrm>
          <a:prstGeom prst="down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4997</Words>
  <Application>Microsoft Office PowerPoint</Application>
  <PresentationFormat>Экран (16:9)</PresentationFormat>
  <Paragraphs>878</Paragraphs>
  <Slides>38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Разница между 2G и 4G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Савин Владимир Евгеньевич</dc:creator>
  <cp:lastModifiedBy>КонсПлюс</cp:lastModifiedBy>
  <cp:revision>67</cp:revision>
  <dcterms:created xsi:type="dcterms:W3CDTF">2014-06-23T04:08:00Z</dcterms:created>
  <dcterms:modified xsi:type="dcterms:W3CDTF">2015-11-24T05:39:30Z</dcterms:modified>
</cp:coreProperties>
</file>